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06" r:id="rId1"/>
  </p:sldMasterIdLst>
  <p:notesMasterIdLst>
    <p:notesMasterId r:id="rId25"/>
  </p:notesMasterIdLst>
  <p:sldIdLst>
    <p:sldId id="326" r:id="rId2"/>
    <p:sldId id="280" r:id="rId3"/>
    <p:sldId id="329" r:id="rId4"/>
    <p:sldId id="365" r:id="rId5"/>
    <p:sldId id="377" r:id="rId6"/>
    <p:sldId id="374" r:id="rId7"/>
    <p:sldId id="386" r:id="rId8"/>
    <p:sldId id="384" r:id="rId9"/>
    <p:sldId id="375" r:id="rId10"/>
    <p:sldId id="378" r:id="rId11"/>
    <p:sldId id="389" r:id="rId12"/>
    <p:sldId id="395" r:id="rId13"/>
    <p:sldId id="382" r:id="rId14"/>
    <p:sldId id="381" r:id="rId15"/>
    <p:sldId id="380" r:id="rId16"/>
    <p:sldId id="387" r:id="rId17"/>
    <p:sldId id="390" r:id="rId18"/>
    <p:sldId id="393" r:id="rId19"/>
    <p:sldId id="391" r:id="rId20"/>
    <p:sldId id="392" r:id="rId21"/>
    <p:sldId id="388" r:id="rId22"/>
    <p:sldId id="376" r:id="rId23"/>
    <p:sldId id="394" r:id="rId24"/>
  </p:sldIdLst>
  <p:sldSz cx="12192000" cy="6858000"/>
  <p:notesSz cx="6858000" cy="9144000"/>
  <p:embeddedFontLst>
    <p:embeddedFont>
      <p:font typeface="Cambria" panose="02040503050406030204" pitchFamily="18" charset="0"/>
      <p:regular r:id="rId26"/>
      <p:bold r:id="rId27"/>
      <p:italic r:id="rId28"/>
      <p:boldItalic r:id="rId29"/>
    </p:embeddedFont>
    <p:embeddedFont>
      <p:font typeface="Charité Headline Office" pitchFamily="2" charset="0"/>
      <p:regular r:id="rId30"/>
      <p:bold r:id="rId31"/>
      <p:italic r:id="rId32"/>
      <p:boldItalic r:id="rId33"/>
    </p:embeddedFont>
    <p:embeddedFont>
      <p:font typeface="Charité Headline Office Light" pitchFamily="2" charset="0"/>
      <p:regular r:id="rId34"/>
      <p:italic r:id="rId35"/>
    </p:embeddedFont>
    <p:embeddedFont>
      <p:font typeface="Charité Text Office" pitchFamily="2" charset="0"/>
      <p:regular r:id="rId36"/>
      <p:bold r:id="rId37"/>
      <p:italic r:id="rId38"/>
      <p:boldItalic r:id="rId39"/>
    </p:embeddedFont>
    <p:embeddedFont>
      <p:font typeface="Charité Text Office Medium" pitchFamily="2" charset="0"/>
      <p:regular r:id="rId40"/>
      <p:bold r:id="rId41"/>
      <p:italic r:id="rId42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83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1B21217-DC8A-3269-F82B-74BE85584BA0}" name="Proofreader" initials="P" userId="Proofreader" providerId="None"/>
  <p188:author id="{7674D6A3-D6EB-0E93-E4D4-F526F16E36B9}" name="Peggy Lindner" initials="PL" userId="936cbb8f28507a1c" providerId="Windows Live"/>
  <p188:author id="{982159E5-69EB-6507-2A2C-6755E650C527}" name="Nina Goebel" initials="NG" userId="ad04b14e6d1f1003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Goebel" initials="NG" lastIdx="1" clrIdx="0">
    <p:extLst>
      <p:ext uri="{19B8F6BF-5375-455C-9EA6-DF929625EA0E}">
        <p15:presenceInfo xmlns:p15="http://schemas.microsoft.com/office/powerpoint/2012/main" userId="ad04b14e6d1f100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AD6C"/>
    <a:srgbClr val="D31D19"/>
    <a:srgbClr val="CBCFD2"/>
    <a:srgbClr val="7E898F"/>
    <a:srgbClr val="5E676C"/>
    <a:srgbClr val="0077BE"/>
    <a:srgbClr val="004D9B"/>
    <a:srgbClr val="002552"/>
    <a:srgbClr val="EA5451"/>
    <a:srgbClr val="E5E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91" autoAdjust="0"/>
    <p:restoredTop sz="94605" autoAdjust="0"/>
  </p:normalViewPr>
  <p:slideViewPr>
    <p:cSldViewPr snapToGrid="0" showGuides="1">
      <p:cViewPr>
        <p:scale>
          <a:sx n="120" d="100"/>
          <a:sy n="120" d="100"/>
        </p:scale>
        <p:origin x="144" y="8"/>
      </p:cViewPr>
      <p:guideLst>
        <p:guide pos="483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1970"/>
    </p:cViewPr>
  </p:sorterViewPr>
  <p:notesViewPr>
    <p:cSldViewPr snapToGrid="0" showGuides="1">
      <p:cViewPr varScale="1">
        <p:scale>
          <a:sx n="97" d="100"/>
          <a:sy n="97" d="100"/>
        </p:scale>
        <p:origin x="268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commentAuthors" Target="commentAuthors.xml"/><Relationship Id="rId48" Type="http://schemas.microsoft.com/office/2018/10/relationships/authors" Target="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harité Text Office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harité Text Office" pitchFamily="2" charset="0"/>
              </a:defRPr>
            </a:lvl1pPr>
          </a:lstStyle>
          <a:p>
            <a:fld id="{9A065712-CC01-4EEB-96F7-64B7891CA6B4}" type="datetimeFigureOut">
              <a:rPr lang="de-DE" smtClean="0"/>
              <a:pPr/>
              <a:t>03.03.26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harité Text Office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harité Text Office" pitchFamily="2" charset="0"/>
              </a:defRPr>
            </a:lvl1pPr>
          </a:lstStyle>
          <a:p>
            <a:fld id="{824D9D30-8414-458A-8EC3-63F2EE29313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536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harité Text Office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harité Text Office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harité Text Office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harité Text Office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harité Text Office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CB985E58-73E2-B29E-A012-2F63CE235319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33E72B6-CD3E-AC98-4643-9EE1A95560DD}"/>
              </a:ext>
            </a:extLst>
          </p:cNvPr>
          <p:cNvSpPr/>
          <p:nvPr/>
        </p:nvSpPr>
        <p:spPr>
          <a:xfrm>
            <a:off x="3052799" y="571499"/>
            <a:ext cx="8120025" cy="5713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85B4324-9483-AD08-A73D-10755027B2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6842" y="1117068"/>
            <a:ext cx="2299114" cy="120609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73DD7CD-320F-0C40-8320-F1C3F4BB0C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1601" y="571499"/>
            <a:ext cx="4558049" cy="5713413"/>
          </a:xfrm>
        </p:spPr>
        <p:txBody>
          <a:bodyPr anchor="ctr"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noProof="0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095E5C9-E920-0580-7ADC-22B0168C4F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9192" y="3999600"/>
            <a:ext cx="2034000" cy="228600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85200" indent="0" algn="ctr">
              <a:buNone/>
              <a:defRPr sz="1200"/>
            </a:lvl2pPr>
            <a:lvl3pPr marL="385200" indent="0" algn="ctr">
              <a:buNone/>
              <a:defRPr sz="1200"/>
            </a:lvl3pPr>
            <a:lvl4pPr marL="385200" indent="0" algn="ctr">
              <a:buNone/>
              <a:defRPr sz="1200"/>
            </a:lvl4pPr>
            <a:lvl5pPr marL="385200" indent="0" algn="ctr">
              <a:buNone/>
              <a:defRPr sz="1200"/>
            </a:lvl5pPr>
          </a:lstStyle>
          <a:p>
            <a:pPr lvl="0"/>
            <a:r>
              <a:rPr lang="en-GB" noProof="0" dirty="0"/>
              <a:t>Clinic, Centre, Business Division etc. (optional)</a:t>
            </a:r>
          </a:p>
        </p:txBody>
      </p:sp>
    </p:spTree>
    <p:extLst>
      <p:ext uri="{BB962C8B-B14F-4D97-AF65-F5344CB8AC3E}">
        <p14:creationId xmlns:p14="http://schemas.microsoft.com/office/powerpoint/2010/main" val="176157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404313-9EBD-E2E8-85A4-8658C545F5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587" y="500444"/>
            <a:ext cx="9136463" cy="401256"/>
          </a:xfrm>
        </p:spPr>
        <p:txBody>
          <a:bodyPr/>
          <a:lstStyle/>
          <a:p>
            <a:r>
              <a:rPr lang="de-DE" noProof="0" dirty="0"/>
              <a:t>Edit </a:t>
            </a:r>
            <a:r>
              <a:rPr lang="en-GB" dirty="0"/>
              <a:t>Headline</a:t>
            </a:r>
            <a:endParaRPr lang="en-GB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1635B3E-A170-D861-DC3E-F4A04609BD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Optional: </a:t>
            </a:r>
            <a:r>
              <a:rPr lang="en-US" dirty="0"/>
              <a:t>Department, Clinic, Center, Business Division, etc.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679071E-0EC5-4614-9539-92CECCA887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C953F-34B1-4DD2-A3DB-3A35190EAD1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2881E07-D74B-F675-3F24-47FC0C82607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07999" y="1670400"/>
            <a:ext cx="10162800" cy="4039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Edit Master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1E9CBF8-FE5B-C246-9318-1600559A7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9587" y="924815"/>
            <a:ext cx="9136800" cy="24622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Subtitle (optional)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8BC7A22-A92A-8C27-21AE-A5239F58F0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7181" y="6184800"/>
            <a:ext cx="925200" cy="485351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AD929626-B291-E201-0AE6-463AD95968F5}"/>
              </a:ext>
            </a:extLst>
          </p:cNvPr>
          <p:cNvCxnSpPr/>
          <p:nvPr/>
        </p:nvCxnSpPr>
        <p:spPr>
          <a:xfrm>
            <a:off x="1519200" y="6278400"/>
            <a:ext cx="0" cy="28080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968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FB8285-1706-99FE-D645-9A2B07024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586" y="500444"/>
            <a:ext cx="913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 dirty="0"/>
              <a:t>Edit </a:t>
            </a:r>
            <a:r>
              <a:rPr lang="en-GB" dirty="0"/>
              <a:t>Headline</a:t>
            </a:r>
            <a:endParaRPr lang="en-GB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D7D31DA-7307-1DFC-6137-0E1FDD72E5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Optional: </a:t>
            </a:r>
            <a:r>
              <a:rPr lang="en-US" dirty="0"/>
              <a:t>Department, Clinic, Center, Business Division, etc.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4444CA-DD99-CF82-AB04-1386AEE9FD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C953F-34B1-4DD2-A3DB-3A35190EAD1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CEB13E3-E4B9-2614-DCF4-B0F8730D78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7181" y="6184800"/>
            <a:ext cx="925200" cy="485351"/>
          </a:xfrm>
          <a:prstGeom prst="rect">
            <a:avLst/>
          </a:prstGeom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E94F8CC4-A959-4D54-7030-B1D1EA892874}"/>
              </a:ext>
            </a:extLst>
          </p:cNvPr>
          <p:cNvCxnSpPr/>
          <p:nvPr/>
        </p:nvCxnSpPr>
        <p:spPr>
          <a:xfrm>
            <a:off x="1519200" y="6278400"/>
            <a:ext cx="0" cy="28080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E78F271-951E-29F3-CA6E-C1A7AE43396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08000" y="1670400"/>
            <a:ext cx="4573650" cy="4039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Edit Master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9B1BE3FB-D9B5-0621-7697-E410DA22E54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96062" y="1670400"/>
            <a:ext cx="4575600" cy="4039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Edit Master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E6B3E14-3F88-EBCF-C508-95387CF449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200" y="925200"/>
            <a:ext cx="9136800" cy="2448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noProof="0" dirty="0"/>
              <a:t>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203226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516" userDrawn="1">
          <p15:clr>
            <a:srgbClr val="FBAE40"/>
          </p15:clr>
        </p15:guide>
        <p15:guide id="4" pos="416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BA6F73E-DFC4-17D0-E185-4862E18CC5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Optional: </a:t>
            </a:r>
            <a:r>
              <a:rPr lang="en-US" dirty="0"/>
              <a:t>Department, Clinic, Center, Business Division, etc.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F98ECDE-FBC7-5149-B631-0EBAED7FBB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C953F-34B1-4DD2-A3DB-3A35190EAD1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25" name="Untertitel">
            <a:extLst>
              <a:ext uri="{FF2B5EF4-FFF2-40B4-BE49-F238E27FC236}">
                <a16:creationId xmlns:a16="http://schemas.microsoft.com/office/drawing/2014/main" id="{5237F277-E0C0-66D9-AE88-3A6FD1CE04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1200" y="925200"/>
            <a:ext cx="9136063" cy="24480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385200" indent="0">
              <a:buNone/>
              <a:defRPr sz="2000">
                <a:solidFill>
                  <a:schemeClr val="tx2"/>
                </a:solidFill>
                <a:latin typeface="+mj-lt"/>
              </a:defRPr>
            </a:lvl2pPr>
            <a:lvl3pPr marL="385200" indent="0">
              <a:buNone/>
              <a:defRPr sz="2000">
                <a:solidFill>
                  <a:schemeClr val="tx2"/>
                </a:solidFill>
                <a:latin typeface="+mj-lt"/>
              </a:defRPr>
            </a:lvl3pPr>
            <a:lvl4pPr marL="385200" indent="0">
              <a:buNone/>
              <a:defRPr sz="2000">
                <a:solidFill>
                  <a:schemeClr val="tx2"/>
                </a:solidFill>
                <a:latin typeface="+mj-lt"/>
              </a:defRPr>
            </a:lvl4pPr>
            <a:lvl5pPr marL="385200" indent="0">
              <a:buNone/>
              <a:defRPr sz="2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Subtitle (optional)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D6AABEF3-8209-9E1E-0232-BBD06684FD9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08000" y="1670400"/>
            <a:ext cx="2702716" cy="4039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1346C2B8-C26F-81F0-727C-946A2609B0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40627" y="1670400"/>
            <a:ext cx="2703600" cy="4038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B8C8072C-305B-3E46-CD43-19567F180AB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64550" y="1670400"/>
            <a:ext cx="2703600" cy="4038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3C1328C-169D-9D33-E81D-22576126355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7181" y="6184800"/>
            <a:ext cx="925200" cy="485351"/>
          </a:xfrm>
          <a:prstGeom prst="rect">
            <a:avLst/>
          </a:prstGeom>
        </p:spPr>
      </p:pic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D0C107BD-C3C5-3F7E-46E4-5E2702D0C34C}"/>
              </a:ext>
            </a:extLst>
          </p:cNvPr>
          <p:cNvCxnSpPr/>
          <p:nvPr/>
        </p:nvCxnSpPr>
        <p:spPr>
          <a:xfrm>
            <a:off x="1519200" y="6278400"/>
            <a:ext cx="0" cy="28080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el 22">
            <a:extLst>
              <a:ext uri="{FF2B5EF4-FFF2-40B4-BE49-F238E27FC236}">
                <a16:creationId xmlns:a16="http://schemas.microsoft.com/office/drawing/2014/main" id="{30BA5C45-3B5A-B10D-5444-C0DFDB5185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noProof="0" dirty="0"/>
              <a:t>Edit </a:t>
            </a:r>
            <a:r>
              <a:rPr lang="en-GB" dirty="0"/>
              <a:t>Headline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44634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2352" userDrawn="1">
          <p15:clr>
            <a:srgbClr val="FBAE40"/>
          </p15:clr>
        </p15:guide>
        <p15:guide id="6" pos="2986" userDrawn="1">
          <p15:clr>
            <a:srgbClr val="FBAE40"/>
          </p15:clr>
        </p15:guide>
        <p15:guide id="7" pos="4694" userDrawn="1">
          <p15:clr>
            <a:srgbClr val="FBAE40"/>
          </p15:clr>
        </p15:guide>
        <p15:guide id="8" pos="532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43D99F4B-FBED-6C79-35C8-70A2B587BB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7588" y="1720394"/>
            <a:ext cx="2035175" cy="1531980"/>
          </a:xfrm>
        </p:spPr>
        <p:txBody>
          <a:bodyPr tIns="3384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GB" noProof="0" dirty="0"/>
              <a:t>Edit Master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F46460-6CF7-6006-523C-248D69ECD7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noProof="0" dirty="0"/>
              <a:t>Edit </a:t>
            </a:r>
            <a:r>
              <a:rPr lang="en-GB" dirty="0"/>
              <a:t>Headline</a:t>
            </a:r>
            <a:endParaRPr lang="en-GB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706EABD-6B34-08FC-A53A-31E4B75308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Optional: </a:t>
            </a:r>
            <a:r>
              <a:rPr lang="en-US" dirty="0"/>
              <a:t>Department, Clinic, Center, Business Division, etc.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45A39AC-B565-603B-F788-DF4DC1314F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C953F-34B1-4DD2-A3DB-3A35190EAD1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B5EBF49-362C-41B2-D79E-BFFBDFC73B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17588" y="1720394"/>
            <a:ext cx="270000" cy="27000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Charité Text Office Medium" pitchFamily="2" charset="0"/>
              </a:defRPr>
            </a:lvl1pPr>
          </a:lstStyle>
          <a:p>
            <a:pPr lvl="0"/>
            <a:r>
              <a:rPr lang="en-GB" noProof="0" dirty="0"/>
              <a:t>X</a:t>
            </a:r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9F55F8BD-FFD6-5394-E2A2-0BBAB3A2A4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23746" y="1720394"/>
            <a:ext cx="2035175" cy="1533600"/>
          </a:xfrm>
        </p:spPr>
        <p:txBody>
          <a:bodyPr tIns="3384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Edit Master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7" name="Textplatzhalter 14">
            <a:extLst>
              <a:ext uri="{FF2B5EF4-FFF2-40B4-BE49-F238E27FC236}">
                <a16:creationId xmlns:a16="http://schemas.microsoft.com/office/drawing/2014/main" id="{5AE3EF26-CF8A-C653-7EA5-B92FF0C2ED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29904" y="1720394"/>
            <a:ext cx="2035175" cy="1533600"/>
          </a:xfrm>
        </p:spPr>
        <p:txBody>
          <a:bodyPr tIns="3384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GB" noProof="0" dirty="0"/>
              <a:t>Edit Master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4"/>
            <a:endParaRPr lang="en-GB" noProof="0" dirty="0"/>
          </a:p>
        </p:txBody>
      </p:sp>
      <p:sp>
        <p:nvSpPr>
          <p:cNvPr id="18" name="Textplatzhalter 14">
            <a:extLst>
              <a:ext uri="{FF2B5EF4-FFF2-40B4-BE49-F238E27FC236}">
                <a16:creationId xmlns:a16="http://schemas.microsoft.com/office/drawing/2014/main" id="{0BA58826-1951-E46E-DB68-3224162EB8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36062" y="1720394"/>
            <a:ext cx="2035175" cy="1533600"/>
          </a:xfrm>
        </p:spPr>
        <p:txBody>
          <a:bodyPr tIns="3384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GB" noProof="0" dirty="0"/>
              <a:t>Edit Master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C9D7961-FFD7-348F-902B-D93F952E5B6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7181" y="6184800"/>
            <a:ext cx="925200" cy="485351"/>
          </a:xfrm>
          <a:prstGeom prst="rect">
            <a:avLst/>
          </a:prstGeom>
        </p:spPr>
      </p:pic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89FC299C-B82C-4B31-CB60-839938A8D8A2}"/>
              </a:ext>
            </a:extLst>
          </p:cNvPr>
          <p:cNvCxnSpPr/>
          <p:nvPr/>
        </p:nvCxnSpPr>
        <p:spPr>
          <a:xfrm>
            <a:off x="1519200" y="6278400"/>
            <a:ext cx="0" cy="28080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D0B3D105-9F14-D5A6-9933-9E01C366DE5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8763" y="3611592"/>
            <a:ext cx="2034000" cy="1533600"/>
          </a:xfrm>
        </p:spPr>
        <p:txBody>
          <a:bodyPr tIns="3384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GB" noProof="0" dirty="0"/>
              <a:t>Edit Master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C1927BA1-7742-0897-C6DF-95CF2964DB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22400" y="3611592"/>
            <a:ext cx="2034000" cy="1533600"/>
          </a:xfrm>
        </p:spPr>
        <p:txBody>
          <a:bodyPr tIns="3384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Edit Master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0BBC978F-E89F-793F-BB70-92CAA989D2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29375" y="3611592"/>
            <a:ext cx="2034000" cy="1533600"/>
          </a:xfrm>
        </p:spPr>
        <p:txBody>
          <a:bodyPr tIns="3384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Edit Master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1" name="Textplatzhalter 30">
            <a:extLst>
              <a:ext uri="{FF2B5EF4-FFF2-40B4-BE49-F238E27FC236}">
                <a16:creationId xmlns:a16="http://schemas.microsoft.com/office/drawing/2014/main" id="{4AB36E7A-D7E8-0728-877B-8DD7CBFE9CF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36062" y="3611592"/>
            <a:ext cx="2034000" cy="1533600"/>
          </a:xfrm>
        </p:spPr>
        <p:txBody>
          <a:bodyPr tIns="3384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GB" noProof="0" dirty="0"/>
              <a:t>Edit Master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B439D542-CA4B-FE32-E7A5-D2369E83D2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22400" y="1720394"/>
            <a:ext cx="270000" cy="27000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Charité Text Office Medium" pitchFamily="2" charset="0"/>
              </a:defRPr>
            </a:lvl1pPr>
          </a:lstStyle>
          <a:p>
            <a:pPr lvl="0"/>
            <a:r>
              <a:rPr lang="en-GB" noProof="0" dirty="0"/>
              <a:t>X</a:t>
            </a:r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57E9B3F6-6713-EEA1-85FC-99758540332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7588" y="3611592"/>
            <a:ext cx="270000" cy="27000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Charité Text Office Medium" pitchFamily="2" charset="0"/>
              </a:defRPr>
            </a:lvl1pPr>
          </a:lstStyle>
          <a:p>
            <a:pPr lvl="0"/>
            <a:r>
              <a:rPr lang="en-GB" noProof="0" dirty="0"/>
              <a:t>X</a:t>
            </a:r>
          </a:p>
        </p:txBody>
      </p:sp>
      <p:sp>
        <p:nvSpPr>
          <p:cNvPr id="37" name="Textplatzhalter 36">
            <a:extLst>
              <a:ext uri="{FF2B5EF4-FFF2-40B4-BE49-F238E27FC236}">
                <a16:creationId xmlns:a16="http://schemas.microsoft.com/office/drawing/2014/main" id="{FEB9A5F2-71F6-772D-EE5C-521091D5BC5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29600" y="1720394"/>
            <a:ext cx="270000" cy="27000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Charité Text Office Medium" pitchFamily="2" charset="0"/>
              </a:defRPr>
            </a:lvl1pPr>
          </a:lstStyle>
          <a:p>
            <a:pPr lvl="0"/>
            <a:r>
              <a:rPr lang="en-GB" noProof="0" dirty="0"/>
              <a:t>X</a:t>
            </a:r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4EB44CED-85DA-2D20-B06D-675D398217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22400" y="3611592"/>
            <a:ext cx="270000" cy="27000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Charité Text Office Medium" pitchFamily="2" charset="0"/>
              </a:defRPr>
            </a:lvl1pPr>
          </a:lstStyle>
          <a:p>
            <a:pPr lvl="0"/>
            <a:r>
              <a:rPr lang="en-GB" noProof="0" dirty="0"/>
              <a:t>X</a:t>
            </a:r>
          </a:p>
        </p:txBody>
      </p:sp>
      <p:sp>
        <p:nvSpPr>
          <p:cNvPr id="41" name="Textplatzhalter 40">
            <a:extLst>
              <a:ext uri="{FF2B5EF4-FFF2-40B4-BE49-F238E27FC236}">
                <a16:creationId xmlns:a16="http://schemas.microsoft.com/office/drawing/2014/main" id="{5BD4ECCA-FC88-90CB-A5E0-6ABFE147CA5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37650" y="1720394"/>
            <a:ext cx="270000" cy="27000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Charité Text Office Medium" pitchFamily="2" charset="0"/>
              </a:defRPr>
            </a:lvl1pPr>
          </a:lstStyle>
          <a:p>
            <a:pPr lvl="0"/>
            <a:r>
              <a:rPr lang="en-GB" noProof="0" dirty="0"/>
              <a:t>X</a:t>
            </a:r>
          </a:p>
        </p:txBody>
      </p:sp>
      <p:sp>
        <p:nvSpPr>
          <p:cNvPr id="43" name="Textplatzhalter 42">
            <a:extLst>
              <a:ext uri="{FF2B5EF4-FFF2-40B4-BE49-F238E27FC236}">
                <a16:creationId xmlns:a16="http://schemas.microsoft.com/office/drawing/2014/main" id="{8C09F7CA-2A66-6759-084E-9F600D9EBFE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37650" y="3611592"/>
            <a:ext cx="270000" cy="27000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Charité Text Office Medium" pitchFamily="2" charset="0"/>
              </a:defRPr>
            </a:lvl1pPr>
          </a:lstStyle>
          <a:p>
            <a:pPr lvl="0"/>
            <a:r>
              <a:rPr lang="en-GB" noProof="0" dirty="0"/>
              <a:t>X</a:t>
            </a:r>
          </a:p>
        </p:txBody>
      </p:sp>
      <p:sp>
        <p:nvSpPr>
          <p:cNvPr id="45" name="Textplatzhalter 44">
            <a:extLst>
              <a:ext uri="{FF2B5EF4-FFF2-40B4-BE49-F238E27FC236}">
                <a16:creationId xmlns:a16="http://schemas.microsoft.com/office/drawing/2014/main" id="{E0BBB7F6-AF25-91C1-05CA-408BE7B0F83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29600" y="3611592"/>
            <a:ext cx="270000" cy="27000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Charité Text Office Medium" pitchFamily="2" charset="0"/>
              </a:defRPr>
            </a:lvl1pPr>
          </a:lstStyle>
          <a:p>
            <a:pPr lvl="0"/>
            <a:r>
              <a:rPr lang="en-GB" noProof="0" dirty="0"/>
              <a:t>X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F20A98A4-7467-206D-E5B1-C72A2ED372A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1200" y="925200"/>
            <a:ext cx="9136800" cy="24480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385200" indent="0">
              <a:buNone/>
              <a:defRPr/>
            </a:lvl2pPr>
            <a:lvl3pPr marL="385200" indent="0">
              <a:buNone/>
              <a:defRPr/>
            </a:lvl3pPr>
            <a:lvl4pPr marL="385200" indent="0">
              <a:buNone/>
              <a:defRPr/>
            </a:lvl4pPr>
            <a:lvl5pPr marL="385200" indent="0">
              <a:buNone/>
              <a:defRPr/>
            </a:lvl5pPr>
          </a:lstStyle>
          <a:p>
            <a:pPr lvl="0"/>
            <a:r>
              <a:rPr lang="en-GB" noProof="0" dirty="0"/>
              <a:t>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493559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9" orient="horz" pos="2591" userDrawn="1">
          <p15:clr>
            <a:srgbClr val="FBAE40"/>
          </p15:clr>
        </p15:guide>
        <p15:guide id="10" orient="horz" pos="2275" userDrawn="1">
          <p15:clr>
            <a:srgbClr val="FBAE40"/>
          </p15:clr>
        </p15:guide>
        <p15:guide id="11" pos="1923" userDrawn="1">
          <p15:clr>
            <a:srgbClr val="FBAE40"/>
          </p15:clr>
        </p15:guide>
        <p15:guide id="12" pos="2345" userDrawn="1">
          <p15:clr>
            <a:srgbClr val="FBAE40"/>
          </p15:clr>
        </p15:guide>
        <p15:guide id="13" pos="3630" userDrawn="1">
          <p15:clr>
            <a:srgbClr val="FBAE40"/>
          </p15:clr>
        </p15:guide>
        <p15:guide id="14" pos="4050" userDrawn="1">
          <p15:clr>
            <a:srgbClr val="FBAE40"/>
          </p15:clr>
        </p15:guide>
        <p15:guide id="15" pos="5756" userDrawn="1">
          <p15:clr>
            <a:srgbClr val="FBAE40"/>
          </p15:clr>
        </p15:guide>
        <p15:guide id="16" pos="533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icture righ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F1F45816-AC38-941C-8642-361448D9E08E}"/>
              </a:ext>
            </a:extLst>
          </p:cNvPr>
          <p:cNvSpPr/>
          <p:nvPr/>
        </p:nvSpPr>
        <p:spPr>
          <a:xfrm>
            <a:off x="8127600" y="0"/>
            <a:ext cx="4064400" cy="5140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72000" rIns="126000" bIns="72000" rtlCol="0" anchor="t">
            <a:noAutofit/>
          </a:bodyPr>
          <a:lstStyle/>
          <a:p>
            <a:pPr algn="l">
              <a:spcAft>
                <a:spcPts val="600"/>
              </a:spcAft>
            </a:pPr>
            <a:endParaRPr lang="en-GB" sz="1200" noProof="0" dirty="0">
              <a:solidFill>
                <a:schemeClr val="tx1"/>
              </a:solidFill>
            </a:endParaRPr>
          </a:p>
        </p:txBody>
      </p:sp>
      <p:sp>
        <p:nvSpPr>
          <p:cNvPr id="13" name="Bildunterschrift">
            <a:extLst>
              <a:ext uri="{FF2B5EF4-FFF2-40B4-BE49-F238E27FC236}">
                <a16:creationId xmlns:a16="http://schemas.microsoft.com/office/drawing/2014/main" id="{A415EF6E-0026-A754-49CA-E277E90E34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10413" y="5709600"/>
            <a:ext cx="3816000" cy="579600"/>
          </a:xfrm>
        </p:spPr>
        <p:txBody>
          <a:bodyPr tIns="72000"/>
          <a:lstStyle>
            <a:lvl1pPr marL="0" indent="0">
              <a:buFontTx/>
              <a:buNone/>
              <a:defRPr sz="1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noProof="0" dirty="0"/>
              <a:t>Caption and/or source (optional)</a:t>
            </a:r>
          </a:p>
        </p:txBody>
      </p:sp>
      <p:sp>
        <p:nvSpPr>
          <p:cNvPr id="9" name="Untertitel">
            <a:extLst>
              <a:ext uri="{FF2B5EF4-FFF2-40B4-BE49-F238E27FC236}">
                <a16:creationId xmlns:a16="http://schemas.microsoft.com/office/drawing/2014/main" id="{A1CC353C-CB5B-30D8-8C25-FE71F3BEAF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9587" y="925200"/>
            <a:ext cx="5598000" cy="24480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385200" indent="0">
              <a:buNone/>
              <a:defRPr sz="2000">
                <a:solidFill>
                  <a:schemeClr val="tx2"/>
                </a:solidFill>
                <a:latin typeface="+mj-lt"/>
              </a:defRPr>
            </a:lvl2pPr>
            <a:lvl3pPr marL="385200" indent="0">
              <a:buNone/>
              <a:defRPr sz="2000">
                <a:solidFill>
                  <a:schemeClr val="tx2"/>
                </a:solidFill>
                <a:latin typeface="+mj-lt"/>
              </a:defRPr>
            </a:lvl3pPr>
            <a:lvl4pPr marL="385200" indent="0">
              <a:buNone/>
              <a:defRPr sz="2000">
                <a:solidFill>
                  <a:schemeClr val="tx2"/>
                </a:solidFill>
                <a:latin typeface="+mj-lt"/>
              </a:defRPr>
            </a:lvl4pPr>
            <a:lvl5pPr marL="385200" indent="0">
              <a:buNone/>
              <a:defRPr sz="2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Subtitle (optional)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932425-FEBD-9789-5D35-A94FCAD78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587" y="500444"/>
            <a:ext cx="5598000" cy="403200"/>
          </a:xfrm>
        </p:spPr>
        <p:txBody>
          <a:bodyPr/>
          <a:lstStyle/>
          <a:p>
            <a:r>
              <a:rPr lang="de-DE" noProof="0" dirty="0"/>
              <a:t>Edit </a:t>
            </a:r>
            <a:r>
              <a:rPr lang="en-GB" dirty="0"/>
              <a:t>Headline</a:t>
            </a:r>
            <a:endParaRPr lang="en-GB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7EF71FA-D2BD-AA21-68DB-C161FFF154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Optional: </a:t>
            </a:r>
            <a:r>
              <a:rPr lang="en-US" dirty="0"/>
              <a:t>Department, Clinic, Center, Business Division, etc.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83FB9AE-9E6D-2D5B-59DC-A0CD80BD5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C953F-34B1-4DD2-A3DB-3A35190EAD1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BEE1888-55D2-A2C1-B138-27E69663AEC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7181" y="6184800"/>
            <a:ext cx="925200" cy="485351"/>
          </a:xfrm>
          <a:prstGeom prst="rect">
            <a:avLst/>
          </a:prstGeom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EDCBEDA2-04EF-A8FD-969E-7871337F52A1}"/>
              </a:ext>
            </a:extLst>
          </p:cNvPr>
          <p:cNvCxnSpPr/>
          <p:nvPr/>
        </p:nvCxnSpPr>
        <p:spPr>
          <a:xfrm>
            <a:off x="1519200" y="6278400"/>
            <a:ext cx="0" cy="28080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5D49E70-CD68-24B1-5CE4-D810BC6BB8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8000" y="1670400"/>
            <a:ext cx="5097600" cy="4039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Edit Master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8CAACDC9-B304-1159-0AA3-F82B78F83F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10000" y="572400"/>
            <a:ext cx="4064400" cy="51408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noProof="0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3071818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icture righ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unterschrift">
            <a:extLst>
              <a:ext uri="{FF2B5EF4-FFF2-40B4-BE49-F238E27FC236}">
                <a16:creationId xmlns:a16="http://schemas.microsoft.com/office/drawing/2014/main" id="{B83F5A42-09F3-8AF1-5DD8-4CEFA09823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08825" y="5709600"/>
            <a:ext cx="3816000" cy="579600"/>
          </a:xfrm>
        </p:spPr>
        <p:txBody>
          <a:bodyPr tIns="72000"/>
          <a:lstStyle>
            <a:lvl1pPr marL="0" indent="0">
              <a:buNone/>
              <a:defRPr sz="1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noProof="0" dirty="0"/>
              <a:t>Caption and/or source (optional)</a:t>
            </a:r>
          </a:p>
        </p:txBody>
      </p:sp>
      <p:sp>
        <p:nvSpPr>
          <p:cNvPr id="12" name="Untertitel">
            <a:extLst>
              <a:ext uri="{FF2B5EF4-FFF2-40B4-BE49-F238E27FC236}">
                <a16:creationId xmlns:a16="http://schemas.microsoft.com/office/drawing/2014/main" id="{039E2D46-444D-DEB7-16B4-8DD4289BC4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9588" y="925200"/>
            <a:ext cx="5598000" cy="24480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Subtitle (optional)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2BF8A9-19BC-0FA9-FD6D-BF956E3745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586" y="500444"/>
            <a:ext cx="5596425" cy="403200"/>
          </a:xfrm>
        </p:spPr>
        <p:txBody>
          <a:bodyPr/>
          <a:lstStyle/>
          <a:p>
            <a:r>
              <a:rPr lang="de-DE" noProof="0" dirty="0"/>
              <a:t>Edit </a:t>
            </a:r>
            <a:r>
              <a:rPr lang="en-GB" dirty="0"/>
              <a:t>Headline</a:t>
            </a:r>
            <a:endParaRPr lang="en-GB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F326468-83EB-EE59-6697-DF5117A80D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Optional: </a:t>
            </a:r>
            <a:r>
              <a:rPr lang="en-US" dirty="0"/>
              <a:t>Department, Clinic, Center, Business Division, etc.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4DFD21-7A1F-0463-AB52-625787D590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C953F-34B1-4DD2-A3DB-3A35190EAD1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A844017-E78D-22D5-CE5A-4028FC42F25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7181" y="6184800"/>
            <a:ext cx="925200" cy="485351"/>
          </a:xfrm>
          <a:prstGeom prst="rect">
            <a:avLst/>
          </a:prstGeom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AA8359DE-EBE8-12FF-4096-36F458DFC4B2}"/>
              </a:ext>
            </a:extLst>
          </p:cNvPr>
          <p:cNvCxnSpPr/>
          <p:nvPr/>
        </p:nvCxnSpPr>
        <p:spPr>
          <a:xfrm>
            <a:off x="1519200" y="6278400"/>
            <a:ext cx="0" cy="28080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46483FB-B1C7-609E-6E6D-11D1D6269B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7999" y="1670400"/>
            <a:ext cx="5098013" cy="4039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Edit Master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5468F84-C774-202E-E2EB-B60A78E28728}"/>
              </a:ext>
            </a:extLst>
          </p:cNvPr>
          <p:cNvSpPr/>
          <p:nvPr/>
        </p:nvSpPr>
        <p:spPr>
          <a:xfrm>
            <a:off x="8127600" y="0"/>
            <a:ext cx="4064400" cy="514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72000" rIns="126000" bIns="72000" rtlCol="0" anchor="t">
            <a:noAutofit/>
          </a:bodyPr>
          <a:lstStyle/>
          <a:p>
            <a:pPr algn="l">
              <a:spcAft>
                <a:spcPts val="600"/>
              </a:spcAft>
            </a:pPr>
            <a:endParaRPr lang="en-GB" sz="1200" noProof="0" dirty="0">
              <a:solidFill>
                <a:schemeClr val="tx1"/>
              </a:solidFill>
            </a:endParaRP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3CD094CC-FBA3-BAEB-D00B-1BECF6056FD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08425" y="573676"/>
            <a:ext cx="4064400" cy="51408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noProof="0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98134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icture lef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2ECBB58-4B6E-4F5D-18E3-352178B5F108}"/>
              </a:ext>
            </a:extLst>
          </p:cNvPr>
          <p:cNvSpPr/>
          <p:nvPr/>
        </p:nvSpPr>
        <p:spPr>
          <a:xfrm>
            <a:off x="0" y="0"/>
            <a:ext cx="5083200" cy="5140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72000" rIns="126000" bIns="72000" rtlCol="0" anchor="t">
            <a:noAutofit/>
          </a:bodyPr>
          <a:lstStyle/>
          <a:p>
            <a:pPr algn="l">
              <a:spcAft>
                <a:spcPts val="600"/>
              </a:spcAft>
            </a:pPr>
            <a:endParaRPr lang="en-GB" sz="1200" noProof="0" dirty="0">
              <a:solidFill>
                <a:schemeClr val="tx1"/>
              </a:solidFill>
            </a:endParaRPr>
          </a:p>
        </p:txBody>
      </p:sp>
      <p:sp>
        <p:nvSpPr>
          <p:cNvPr id="19" name="Bildunterschrift">
            <a:extLst>
              <a:ext uri="{FF2B5EF4-FFF2-40B4-BE49-F238E27FC236}">
                <a16:creationId xmlns:a16="http://schemas.microsoft.com/office/drawing/2014/main" id="{25DFDAC6-8A5B-9471-0A9F-54B22B6816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8800" y="5709600"/>
            <a:ext cx="3816000" cy="579600"/>
          </a:xfrm>
        </p:spPr>
        <p:txBody>
          <a:bodyPr tIns="72000"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Caption and/or source (optional)</a:t>
            </a:r>
          </a:p>
        </p:txBody>
      </p:sp>
      <p:sp>
        <p:nvSpPr>
          <p:cNvPr id="15" name="Untertitel">
            <a:extLst>
              <a:ext uri="{FF2B5EF4-FFF2-40B4-BE49-F238E27FC236}">
                <a16:creationId xmlns:a16="http://schemas.microsoft.com/office/drawing/2014/main" id="{89A7CE53-8F11-FE8E-6DDD-F7618B9749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18349" y="925200"/>
            <a:ext cx="4060800" cy="24480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Subtitle (optional)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2359A7-1149-422C-69A8-37AE8B162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8376" y="500444"/>
            <a:ext cx="4060800" cy="403200"/>
          </a:xfrm>
        </p:spPr>
        <p:txBody>
          <a:bodyPr/>
          <a:lstStyle/>
          <a:p>
            <a:r>
              <a:rPr lang="de-DE" noProof="0" dirty="0"/>
              <a:t>Edit </a:t>
            </a:r>
            <a:r>
              <a:rPr lang="en-GB" dirty="0"/>
              <a:t>Headline</a:t>
            </a:r>
            <a:endParaRPr lang="en-GB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3B2039F-5508-D28A-543C-318285DDF4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Optional: </a:t>
            </a:r>
            <a:r>
              <a:rPr lang="en-US" dirty="0"/>
              <a:t>Department, Clinic, Center, Business Division, etc.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F4D526-92AA-2696-9886-0A80AC27DF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C953F-34B1-4DD2-A3DB-3A35190EAD1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020E028-2D70-DDC8-A75B-AFC9FF0ECAC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7181" y="6184800"/>
            <a:ext cx="925200" cy="485351"/>
          </a:xfrm>
          <a:prstGeom prst="rect">
            <a:avLst/>
          </a:prstGeom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46445B0F-D593-F908-CA3C-D9D7F1902A30}"/>
              </a:ext>
            </a:extLst>
          </p:cNvPr>
          <p:cNvCxnSpPr/>
          <p:nvPr/>
        </p:nvCxnSpPr>
        <p:spPr>
          <a:xfrm>
            <a:off x="1519200" y="6278400"/>
            <a:ext cx="0" cy="28080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B70A3D4C-8535-BE52-9416-AA35328A261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17588" y="569913"/>
            <a:ext cx="5083200" cy="514032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noProof="0" dirty="0"/>
              <a:t>Insert Image here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93E7FA6-31E7-59EE-A999-F09A5C8CBD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18349" y="1670400"/>
            <a:ext cx="4060800" cy="4039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Edit Master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0973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8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icture lef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unterschrift">
            <a:extLst>
              <a:ext uri="{FF2B5EF4-FFF2-40B4-BE49-F238E27FC236}">
                <a16:creationId xmlns:a16="http://schemas.microsoft.com/office/drawing/2014/main" id="{6530243A-A0D6-B4C6-7331-2AE3B9106A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7588" y="5709600"/>
            <a:ext cx="3816000" cy="579600"/>
          </a:xfrm>
        </p:spPr>
        <p:txBody>
          <a:bodyPr tIns="72000"/>
          <a:lstStyle>
            <a:lvl1pPr marL="0" indent="0">
              <a:buFontTx/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Caption and/or source (optional)</a:t>
            </a:r>
          </a:p>
        </p:txBody>
      </p:sp>
      <p:sp>
        <p:nvSpPr>
          <p:cNvPr id="14" name="Untertitel">
            <a:extLst>
              <a:ext uri="{FF2B5EF4-FFF2-40B4-BE49-F238E27FC236}">
                <a16:creationId xmlns:a16="http://schemas.microsoft.com/office/drawing/2014/main" id="{1B023507-4C12-465C-5B67-55E082CDAA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16763" y="925200"/>
            <a:ext cx="4060800" cy="24480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Subtitle (optional)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1C227B-9DE1-2AA8-305F-F16000F2C0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7200" y="500444"/>
            <a:ext cx="4060800" cy="403200"/>
          </a:xfrm>
        </p:spPr>
        <p:txBody>
          <a:bodyPr/>
          <a:lstStyle/>
          <a:p>
            <a:r>
              <a:rPr lang="de-DE" noProof="0" dirty="0"/>
              <a:t>Edit </a:t>
            </a:r>
            <a:r>
              <a:rPr lang="en-GB" dirty="0"/>
              <a:t>Headline</a:t>
            </a:r>
            <a:endParaRPr lang="en-GB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AA31609-6C29-2EE0-85D3-7779176E4A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Optional: </a:t>
            </a:r>
            <a:r>
              <a:rPr lang="en-US" dirty="0"/>
              <a:t>Department, Clinic, Center, Business Division, etc.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3595691-1C8C-3479-AE37-1A310B8D86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C953F-34B1-4DD2-A3DB-3A35190EAD1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ED1A4FE-7E6F-90B9-EAD8-684C0501EF8B}"/>
              </a:ext>
            </a:extLst>
          </p:cNvPr>
          <p:cNvSpPr/>
          <p:nvPr/>
        </p:nvSpPr>
        <p:spPr>
          <a:xfrm>
            <a:off x="0" y="0"/>
            <a:ext cx="5083200" cy="514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72000" rIns="126000" bIns="72000" rtlCol="0" anchor="t">
            <a:noAutofit/>
          </a:bodyPr>
          <a:lstStyle/>
          <a:p>
            <a:pPr algn="l">
              <a:spcAft>
                <a:spcPts val="600"/>
              </a:spcAft>
            </a:pPr>
            <a:endParaRPr lang="en-GB" sz="1200" noProof="0" dirty="0">
              <a:solidFill>
                <a:schemeClr val="tx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084715E-A26A-780C-58EF-A05AC37998B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7181" y="6184800"/>
            <a:ext cx="925200" cy="485351"/>
          </a:xfrm>
          <a:prstGeom prst="rect">
            <a:avLst/>
          </a:prstGeom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4BE0523F-0317-1C66-75A2-1378C1883750}"/>
              </a:ext>
            </a:extLst>
          </p:cNvPr>
          <p:cNvCxnSpPr/>
          <p:nvPr/>
        </p:nvCxnSpPr>
        <p:spPr>
          <a:xfrm>
            <a:off x="1519200" y="6278400"/>
            <a:ext cx="0" cy="28080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167AFAC5-E98C-D72F-C6F7-99426887E86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17588" y="568800"/>
            <a:ext cx="5083200" cy="51408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noProof="0" dirty="0"/>
              <a:t>Insert Image here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D1A18C4E-E9A0-5EC2-6917-6E116013FB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16763" y="1670400"/>
            <a:ext cx="4060800" cy="4039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Edit Master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161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8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Picture with tex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30D5BF-3468-766C-3E90-FB1A153A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noProof="0" dirty="0"/>
              <a:t>Edit </a:t>
            </a:r>
            <a:r>
              <a:rPr lang="en-GB" dirty="0"/>
              <a:t>Headline</a:t>
            </a:r>
            <a:endParaRPr lang="en-GB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55F5D32-A15D-3AAE-C668-2E1E1314CC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Optional: </a:t>
            </a:r>
            <a:r>
              <a:rPr lang="en-US" dirty="0"/>
              <a:t>Department, Clinic, Center, Business Division, etc.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901B3C6-DBC5-650E-5FB0-23AF99A000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C953F-34B1-4DD2-A3DB-3A35190EAD1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5A61836-94D7-E50E-9EA4-B37A1539491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7181" y="6184800"/>
            <a:ext cx="925200" cy="485351"/>
          </a:xfrm>
          <a:prstGeom prst="rect">
            <a:avLst/>
          </a:prstGeom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C091E40B-CC10-5C7D-4E7E-B3B286DDC7D8}"/>
              </a:ext>
            </a:extLst>
          </p:cNvPr>
          <p:cNvCxnSpPr/>
          <p:nvPr/>
        </p:nvCxnSpPr>
        <p:spPr>
          <a:xfrm>
            <a:off x="1519200" y="6278400"/>
            <a:ext cx="0" cy="28080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>
            <a:extLst>
              <a:ext uri="{FF2B5EF4-FFF2-40B4-BE49-F238E27FC236}">
                <a16:creationId xmlns:a16="http://schemas.microsoft.com/office/drawing/2014/main" id="{0755A324-2C07-E9DE-7C47-9D8A4E94468B}"/>
              </a:ext>
            </a:extLst>
          </p:cNvPr>
          <p:cNvSpPr/>
          <p:nvPr/>
        </p:nvSpPr>
        <p:spPr>
          <a:xfrm>
            <a:off x="0" y="2855438"/>
            <a:ext cx="12192000" cy="285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72000" rIns="126000" bIns="72000" rtlCol="0" anchor="t">
            <a:noAutofit/>
          </a:bodyPr>
          <a:lstStyle/>
          <a:p>
            <a:pPr algn="l">
              <a:spcAft>
                <a:spcPts val="600"/>
              </a:spcAft>
            </a:pPr>
            <a:endParaRPr lang="en-GB" sz="1200" noProof="0" dirty="0">
              <a:solidFill>
                <a:schemeClr val="tx1"/>
              </a:solidFill>
            </a:endParaRP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37297243-B4C9-835C-E79E-1D8C330F66F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17588" y="1713600"/>
            <a:ext cx="4064400" cy="2286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noProof="0" dirty="0"/>
              <a:t>Insert Image here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D6CE4-05EB-0F7B-1287-47FFE26DB3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05450" y="1713600"/>
            <a:ext cx="4064400" cy="2286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noProof="0" dirty="0"/>
              <a:t>Insert Image here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EE08FEE-65AA-E28D-7EB6-D029D22C8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7588" y="3998913"/>
            <a:ext cx="4064000" cy="1710000"/>
          </a:xfrm>
        </p:spPr>
        <p:txBody>
          <a:bodyPr tIns="252000" bIns="144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Edit Master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595F1686-D325-2423-FADF-0BAF4FD75F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05650" y="3998913"/>
            <a:ext cx="4064000" cy="1710000"/>
          </a:xfrm>
        </p:spPr>
        <p:txBody>
          <a:bodyPr tIns="252000" bIns="144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Edit Master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A5A56BAE-7B11-AC1C-3E73-01405A2D2F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1200" y="925200"/>
            <a:ext cx="9136063" cy="24480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31200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204" userDrawn="1">
          <p15:clr>
            <a:srgbClr val="FBAE40"/>
          </p15:clr>
        </p15:guide>
        <p15:guide id="4" pos="4475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x Picture with tex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8B95AC-787E-6570-9EBA-924258A1DD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587" y="500444"/>
            <a:ext cx="9136800" cy="403200"/>
          </a:xfrm>
        </p:spPr>
        <p:txBody>
          <a:bodyPr/>
          <a:lstStyle/>
          <a:p>
            <a:r>
              <a:rPr lang="de-DE" noProof="0" dirty="0"/>
              <a:t>Edit </a:t>
            </a:r>
            <a:r>
              <a:rPr lang="en-GB" dirty="0"/>
              <a:t>Headline</a:t>
            </a:r>
            <a:endParaRPr lang="en-GB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0147418-A1B9-1522-B5DD-23600759D8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Optional: </a:t>
            </a:r>
            <a:r>
              <a:rPr lang="en-US" dirty="0"/>
              <a:t>Department, Clinic, Center, Business Division, etc.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89F59FB-6202-5E64-A2B0-EB61D68F5B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C953F-34B1-4DD2-A3DB-3A35190EAD1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C100A0F-82DE-2E25-04E4-6D053E95B42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7181" y="6184800"/>
            <a:ext cx="925200" cy="485351"/>
          </a:xfrm>
          <a:prstGeom prst="rect">
            <a:avLst/>
          </a:prstGeom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3B5FAE4B-A6D4-085D-6A3E-98BD8F7168E9}"/>
              </a:ext>
            </a:extLst>
          </p:cNvPr>
          <p:cNvCxnSpPr/>
          <p:nvPr/>
        </p:nvCxnSpPr>
        <p:spPr>
          <a:xfrm>
            <a:off x="1519200" y="6278400"/>
            <a:ext cx="0" cy="28080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>
            <a:extLst>
              <a:ext uri="{FF2B5EF4-FFF2-40B4-BE49-F238E27FC236}">
                <a16:creationId xmlns:a16="http://schemas.microsoft.com/office/drawing/2014/main" id="{F26FF4B2-E32A-687D-93AC-BF8340CE86C6}"/>
              </a:ext>
            </a:extLst>
          </p:cNvPr>
          <p:cNvSpPr/>
          <p:nvPr/>
        </p:nvSpPr>
        <p:spPr>
          <a:xfrm>
            <a:off x="0" y="2855438"/>
            <a:ext cx="12192000" cy="2854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72000" rIns="126000" bIns="72000" rtlCol="0" anchor="t">
            <a:noAutofit/>
          </a:bodyPr>
          <a:lstStyle/>
          <a:p>
            <a:pPr algn="l">
              <a:spcAft>
                <a:spcPts val="600"/>
              </a:spcAft>
            </a:pPr>
            <a:endParaRPr lang="en-GB" sz="1200" noProof="0" dirty="0">
              <a:solidFill>
                <a:schemeClr val="tx1"/>
              </a:solidFill>
            </a:endParaRP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19DB8161-E57B-D485-9EF0-C746E1D1EE8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17588" y="1714500"/>
            <a:ext cx="4064400" cy="2286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noProof="0" dirty="0"/>
              <a:t>Insert Image here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77ED89A1-EDBC-802D-3495-BE63017FA47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06839" y="1714500"/>
            <a:ext cx="4064400" cy="2286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noProof="0" dirty="0"/>
              <a:t>Insert Image here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3E6423B-C2C1-C316-7151-5D81468FEE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7588" y="4000369"/>
            <a:ext cx="4064000" cy="1709738"/>
          </a:xfrm>
        </p:spPr>
        <p:txBody>
          <a:bodyPr tIns="252000" bIns="144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Edit Master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845A965B-A019-AA22-2301-6A2C1C3633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07238" y="4000369"/>
            <a:ext cx="4065587" cy="1710000"/>
          </a:xfrm>
        </p:spPr>
        <p:txBody>
          <a:bodyPr tIns="252000" bIns="144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Edit Master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228712D-955C-CC61-9526-1E97E44BDA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1200" y="925200"/>
            <a:ext cx="9136063" cy="24480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1427905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476" userDrawn="1">
          <p15:clr>
            <a:srgbClr val="FBAE40"/>
          </p15:clr>
        </p15:guide>
        <p15:guide id="4" pos="320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70571E57-C458-55AD-34AF-B33955A2430E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0A57A1D-B3B0-3969-AC3D-731633954FBC}"/>
              </a:ext>
            </a:extLst>
          </p:cNvPr>
          <p:cNvSpPr/>
          <p:nvPr/>
        </p:nvSpPr>
        <p:spPr>
          <a:xfrm>
            <a:off x="3052799" y="571499"/>
            <a:ext cx="8120025" cy="5713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8D16AE1-35A6-C2DD-949A-525C689812B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6842" y="1117068"/>
            <a:ext cx="2299114" cy="120609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A93F957-EFA0-B9BA-15DE-03D8D4868D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1600" y="3427200"/>
            <a:ext cx="6063438" cy="2857712"/>
          </a:xfrm>
        </p:spPr>
        <p:txBody>
          <a:bodyPr anchor="ctr"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noProof="0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D48CA5AF-CEDE-3E1B-57D8-4973FFB367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58275" y="3431817"/>
            <a:ext cx="2574524" cy="391628"/>
          </a:xfrm>
          <a:solidFill>
            <a:schemeClr val="accent1"/>
          </a:solidFill>
        </p:spPr>
        <p:txBody>
          <a:bodyPr wrap="none" lIns="108000" tIns="72000" rIns="108000" bIns="72000" anchor="ctr">
            <a:sp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Section (1 line, max. 32 Char)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81402C4B-8E48-A60C-F353-2071129B4D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8000" y="3999600"/>
            <a:ext cx="2034000" cy="228600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85200" indent="0" algn="ctr">
              <a:buNone/>
              <a:defRPr sz="1200"/>
            </a:lvl2pPr>
            <a:lvl3pPr marL="385200" indent="0" algn="ctr">
              <a:buNone/>
              <a:defRPr sz="1200"/>
            </a:lvl3pPr>
            <a:lvl4pPr marL="385200" indent="0" algn="ctr">
              <a:buNone/>
              <a:defRPr sz="1200"/>
            </a:lvl4pPr>
            <a:lvl5pPr marL="385200" indent="0" algn="ctr">
              <a:buNone/>
              <a:defRPr sz="1200"/>
            </a:lvl5pPr>
          </a:lstStyle>
          <a:p>
            <a:pPr lvl="0"/>
            <a:r>
              <a:rPr lang="en-GB" noProof="0" dirty="0"/>
              <a:t>Clinic, Centre, Business Division etc. (optional)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3823D32A-F323-5163-FE79-469CF35E8F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052763" y="571498"/>
            <a:ext cx="8120062" cy="28575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225833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fullscreen dark - tex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CED52C9D-87C8-011B-E56D-51D5C50B391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Here you can insert a large picture. </a:t>
            </a:r>
            <a:br>
              <a:rPr lang="en-GB" noProof="0" dirty="0"/>
            </a:br>
            <a:r>
              <a:rPr lang="en-GB" noProof="0" dirty="0"/>
              <a:t>Please pay attention that the colour contrast is sufficient, especially that the logo and footer are readable.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241DB3A-6DE5-F033-FEE8-41F3896BC3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Optional: Clinic, Centre, Business Division etc.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3B63763-DE9D-6D38-AC3B-4B4CC07EC0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9C953F-34B1-4DD2-A3DB-3A35190EAD1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DCB682A-2009-9235-F971-D6E915E4E60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7181" y="6184800"/>
            <a:ext cx="925200" cy="485350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AF581E7A-B35D-5EC1-B852-434FA1E7DC23}"/>
              </a:ext>
            </a:extLst>
          </p:cNvPr>
          <p:cNvCxnSpPr/>
          <p:nvPr/>
        </p:nvCxnSpPr>
        <p:spPr>
          <a:xfrm>
            <a:off x="1519200" y="6278400"/>
            <a:ext cx="0" cy="2808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686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fullscreen light - tex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CBBA00DF-2000-4C26-A9C5-C7DCDBB9F8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Here you can insert a large picture. </a:t>
            </a:r>
            <a:br>
              <a:rPr lang="en-GB" noProof="0" dirty="0"/>
            </a:br>
            <a:r>
              <a:rPr lang="en-GB" noProof="0" dirty="0"/>
              <a:t>Please pay attention that the colour contrast is sufficient, especially that the logo and footer are readable.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0DBC79A-7CBB-10CE-2C3C-FD05E64850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Optional: </a:t>
            </a:r>
            <a:r>
              <a:rPr lang="en-US" dirty="0"/>
              <a:t>Department, Clinic, Center, Business Division, etc.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46FDE8-A2B6-316B-1469-0EEC7555C6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C953F-34B1-4DD2-A3DB-3A35190EAD1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54A8951-1200-D0E7-5F8E-2C10B57D758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7181" y="6184800"/>
            <a:ext cx="925200" cy="485351"/>
          </a:xfrm>
          <a:prstGeom prst="rect">
            <a:avLst/>
          </a:prstGeom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25938C14-2DEC-82A2-7695-24571C7D5D8E}"/>
              </a:ext>
            </a:extLst>
          </p:cNvPr>
          <p:cNvCxnSpPr/>
          <p:nvPr/>
        </p:nvCxnSpPr>
        <p:spPr>
          <a:xfrm>
            <a:off x="1519200" y="6278400"/>
            <a:ext cx="0" cy="28080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826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text 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C027018-D557-3C79-D1EA-D1294A0AD3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Optional: </a:t>
            </a:r>
            <a:r>
              <a:rPr lang="en-US" dirty="0"/>
              <a:t>Department, Clinic, Center, Business Division, etc.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2FCA897-0E45-4EFB-1E77-AEBED04C2B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C953F-34B1-4DD2-A3DB-3A35190EAD1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D94C2AB-ECEC-E542-B222-D9C6BD9A43D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7181" y="6184800"/>
            <a:ext cx="925200" cy="485351"/>
          </a:xfrm>
          <a:prstGeom prst="rect">
            <a:avLst/>
          </a:prstGeom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9B46E80D-8C7E-12BE-E6D4-002699C55689}"/>
              </a:ext>
            </a:extLst>
          </p:cNvPr>
          <p:cNvCxnSpPr/>
          <p:nvPr/>
        </p:nvCxnSpPr>
        <p:spPr>
          <a:xfrm>
            <a:off x="1519200" y="6278400"/>
            <a:ext cx="0" cy="28080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>
            <a:extLst>
              <a:ext uri="{FF2B5EF4-FFF2-40B4-BE49-F238E27FC236}">
                <a16:creationId xmlns:a16="http://schemas.microsoft.com/office/drawing/2014/main" id="{826F5AFC-CA37-5E0B-FCB1-E613AB3E5F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35969" y="1723680"/>
            <a:ext cx="478534" cy="349200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D2C1F7-0409-E8C8-F128-0615B1F22D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5969" y="1714500"/>
            <a:ext cx="8120062" cy="3995737"/>
          </a:xfrm>
        </p:spPr>
        <p:txBody>
          <a:bodyPr tIns="576000" rIns="0" anchor="t"/>
          <a:lstStyle>
            <a:lvl1pPr marL="0" indent="0">
              <a:spcAft>
                <a:spcPts val="2200"/>
              </a:spcAft>
              <a:buNone/>
              <a:defRPr sz="3200">
                <a:latin typeface="Charité Headline Office Light" pitchFamily="2" charset="0"/>
              </a:defRPr>
            </a:lvl1pPr>
            <a:lvl2pPr marL="0" indent="0">
              <a:buNone/>
              <a:defRPr sz="2000">
                <a:solidFill>
                  <a:schemeClr val="tx2"/>
                </a:solidFill>
                <a:latin typeface="Charité Headline Office Light" pitchFamily="2" charset="0"/>
              </a:defRPr>
            </a:lvl2pPr>
            <a:lvl3pPr marL="0" indent="0">
              <a:buNone/>
              <a:defRPr sz="2000">
                <a:solidFill>
                  <a:schemeClr val="tx2"/>
                </a:solidFill>
                <a:latin typeface="Charité Headline Office Light" pitchFamily="2" charset="0"/>
              </a:defRPr>
            </a:lvl3pPr>
            <a:lvl4pPr marL="0" indent="0">
              <a:buNone/>
              <a:defRPr sz="2000">
                <a:solidFill>
                  <a:schemeClr val="tx2"/>
                </a:solidFill>
                <a:latin typeface="Charité Headline Office Light" pitchFamily="2" charset="0"/>
              </a:defRPr>
            </a:lvl4pPr>
            <a:lvl5pPr marL="0" indent="0">
              <a:buNone/>
              <a:defRPr sz="2000">
                <a:solidFill>
                  <a:schemeClr val="tx2"/>
                </a:solidFill>
                <a:latin typeface="Charité Headline Office Light" pitchFamily="2" charset="0"/>
              </a:defRPr>
            </a:lvl5pPr>
          </a:lstStyle>
          <a:p>
            <a:pPr lvl="0"/>
            <a:r>
              <a:rPr lang="en-GB" noProof="0" dirty="0"/>
              <a:t>A quotation. (max. 200 characters)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9683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1662" userDrawn="1">
          <p15:clr>
            <a:srgbClr val="FBAE40"/>
          </p15:clr>
        </p15:guide>
        <p15:guide id="5" pos="1282" userDrawn="1">
          <p15:clr>
            <a:srgbClr val="FBAE40"/>
          </p15:clr>
        </p15:guide>
        <p15:guide id="6" pos="6396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pictur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DEC8225-D3C6-D2CF-36B3-EDB4A6C840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Optional: </a:t>
            </a:r>
            <a:r>
              <a:rPr lang="en-US" dirty="0"/>
              <a:t>Department, Clinic, Center, Business Division, etc.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59C7943-986D-598F-5ABF-0796079E17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C953F-34B1-4DD2-A3DB-3A35190EAD1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8" name="Bildunterschrift links">
            <a:extLst>
              <a:ext uri="{FF2B5EF4-FFF2-40B4-BE49-F238E27FC236}">
                <a16:creationId xmlns:a16="http://schemas.microsoft.com/office/drawing/2014/main" id="{F5EF10FB-FF64-F494-0F12-214A17E74D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7588" y="4568400"/>
            <a:ext cx="4464000" cy="579600"/>
          </a:xfrm>
        </p:spPr>
        <p:txBody>
          <a:bodyPr tIns="72000"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>
              <a:defRPr sz="100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Caption and/or source (optional) </a:t>
            </a:r>
          </a:p>
        </p:txBody>
      </p:sp>
      <p:sp>
        <p:nvSpPr>
          <p:cNvPr id="6" name="Zitat rechts">
            <a:extLst>
              <a:ext uri="{FF2B5EF4-FFF2-40B4-BE49-F238E27FC236}">
                <a16:creationId xmlns:a16="http://schemas.microsoft.com/office/drawing/2014/main" id="{9A610B8F-52F5-CF16-D4FA-31837E4AB5C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4800" y="1714500"/>
            <a:ext cx="5076000" cy="4572000"/>
          </a:xfrm>
        </p:spPr>
        <p:txBody>
          <a:bodyPr tIns="576000"/>
          <a:lstStyle>
            <a:lvl1pPr marL="0" indent="0">
              <a:spcAft>
                <a:spcPts val="2200"/>
              </a:spcAft>
              <a:buNone/>
              <a:defRPr sz="3200">
                <a:latin typeface="Charité Headline Office Light" pitchFamily="2" charset="0"/>
              </a:defRPr>
            </a:lvl1pPr>
            <a:lvl2pPr marL="0" indent="0">
              <a:buNone/>
              <a:defRPr sz="2000">
                <a:solidFill>
                  <a:schemeClr val="tx2"/>
                </a:solidFill>
                <a:latin typeface="Charité Headline Office Light" pitchFamily="2" charset="0"/>
              </a:defRPr>
            </a:lvl2pPr>
            <a:lvl3pPr marL="0" indent="0">
              <a:buNone/>
              <a:defRPr sz="2000">
                <a:solidFill>
                  <a:schemeClr val="tx2"/>
                </a:solidFill>
                <a:latin typeface="Charité Headline Office Light" pitchFamily="2" charset="0"/>
              </a:defRPr>
            </a:lvl3pPr>
            <a:lvl4pPr marL="0" indent="0">
              <a:buNone/>
              <a:defRPr sz="2000">
                <a:solidFill>
                  <a:schemeClr val="tx2"/>
                </a:solidFill>
                <a:latin typeface="Charité Headline Office Light" pitchFamily="2" charset="0"/>
              </a:defRPr>
            </a:lvl4pPr>
            <a:lvl5pPr marL="0" indent="0">
              <a:buNone/>
              <a:defRPr sz="2000">
                <a:solidFill>
                  <a:schemeClr val="tx2"/>
                </a:solidFill>
                <a:latin typeface="Charité Headline Office Light" pitchFamily="2" charset="0"/>
              </a:defRPr>
            </a:lvl5pPr>
          </a:lstStyle>
          <a:p>
            <a:pPr lvl="0"/>
            <a:r>
              <a:rPr lang="de-DE" noProof="0" dirty="0"/>
              <a:t>Edit Mater </a:t>
            </a:r>
            <a:r>
              <a:rPr lang="de-DE" noProof="0" dirty="0" err="1"/>
              <a:t>text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1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1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1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507D0E9-6FBC-33E2-267F-7C3A99A5353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7181" y="6184800"/>
            <a:ext cx="925200" cy="485351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ECB66DCF-A25C-6162-B9A7-4F80B9BB1B76}"/>
              </a:ext>
            </a:extLst>
          </p:cNvPr>
          <p:cNvCxnSpPr/>
          <p:nvPr/>
        </p:nvCxnSpPr>
        <p:spPr>
          <a:xfrm>
            <a:off x="1519200" y="6278400"/>
            <a:ext cx="0" cy="28080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60A537C2-A37C-32D3-0B21-5CAD494B56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9734" y="1723680"/>
            <a:ext cx="478534" cy="349200"/>
          </a:xfrm>
          <a:prstGeom prst="rect">
            <a:avLst/>
          </a:prstGeom>
        </p:spPr>
      </p:pic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80238563-4251-CCDC-2832-70054B412A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4800" cy="4568400"/>
          </a:xfrm>
          <a:custGeom>
            <a:avLst/>
            <a:gdLst>
              <a:gd name="connsiteX0" fmla="*/ 0 w 6094800"/>
              <a:gd name="connsiteY0" fmla="*/ 0 h 4568400"/>
              <a:gd name="connsiteX1" fmla="*/ 6094800 w 6094800"/>
              <a:gd name="connsiteY1" fmla="*/ 0 h 4568400"/>
              <a:gd name="connsiteX2" fmla="*/ 6094800 w 6094800"/>
              <a:gd name="connsiteY2" fmla="*/ 1145905 h 4568400"/>
              <a:gd name="connsiteX3" fmla="*/ 5588461 w 6094800"/>
              <a:gd name="connsiteY3" fmla="*/ 1145905 h 4568400"/>
              <a:gd name="connsiteX4" fmla="*/ 5588461 w 6094800"/>
              <a:gd name="connsiteY4" fmla="*/ 4568400 h 4568400"/>
              <a:gd name="connsiteX5" fmla="*/ 0 w 6094800"/>
              <a:gd name="connsiteY5" fmla="*/ 4568400 h 45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4800" h="4568400">
                <a:moveTo>
                  <a:pt x="0" y="0"/>
                </a:moveTo>
                <a:lnTo>
                  <a:pt x="6094800" y="0"/>
                </a:lnTo>
                <a:lnTo>
                  <a:pt x="6094800" y="1145905"/>
                </a:lnTo>
                <a:lnTo>
                  <a:pt x="5588461" y="1145905"/>
                </a:lnTo>
                <a:lnTo>
                  <a:pt x="5588461" y="4568400"/>
                </a:lnTo>
                <a:lnTo>
                  <a:pt x="0" y="456840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GB" noProof="0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2829347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picture - gre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EB2F91D-8241-4D3C-C26B-A83C3C6522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Optional: </a:t>
            </a:r>
            <a:r>
              <a:rPr lang="en-US" dirty="0"/>
              <a:t>Department, Clinic, Center, Business Division, etc.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CF42F20-F06C-0343-0BB9-FEA75E9F56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C953F-34B1-4DD2-A3DB-3A35190EAD1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8" name="Bildunterschrift links">
            <a:extLst>
              <a:ext uri="{FF2B5EF4-FFF2-40B4-BE49-F238E27FC236}">
                <a16:creationId xmlns:a16="http://schemas.microsoft.com/office/drawing/2014/main" id="{3E89E347-2C1B-858E-9984-451FF1694B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8800" y="4568400"/>
            <a:ext cx="4464000" cy="579600"/>
          </a:xfrm>
        </p:spPr>
        <p:txBody>
          <a:bodyPr tIns="72000"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Caption and/or source (optional) </a:t>
            </a:r>
          </a:p>
        </p:txBody>
      </p:sp>
      <p:sp>
        <p:nvSpPr>
          <p:cNvPr id="6" name="Zitat rechts">
            <a:extLst>
              <a:ext uri="{FF2B5EF4-FFF2-40B4-BE49-F238E27FC236}">
                <a16:creationId xmlns:a16="http://schemas.microsoft.com/office/drawing/2014/main" id="{C1D4E14F-DCC6-FF5E-8F43-2EA345A037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13600"/>
            <a:ext cx="5076000" cy="4572000"/>
          </a:xfrm>
        </p:spPr>
        <p:txBody>
          <a:bodyPr tIns="576000"/>
          <a:lstStyle>
            <a:lvl1pPr marL="0" indent="0">
              <a:spcAft>
                <a:spcPts val="2200"/>
              </a:spcAft>
              <a:buNone/>
              <a:defRPr sz="3200">
                <a:latin typeface="Charité Headline Office Light" pitchFamily="2" charset="0"/>
              </a:defRPr>
            </a:lvl1pPr>
            <a:lvl2pPr marL="0" indent="0">
              <a:buNone/>
              <a:defRPr sz="2000">
                <a:solidFill>
                  <a:schemeClr val="tx2"/>
                </a:solidFill>
                <a:latin typeface="Charité Headline Office Light" pitchFamily="2" charset="0"/>
              </a:defRPr>
            </a:lvl2pPr>
            <a:lvl3pPr marL="0" indent="0">
              <a:buNone/>
              <a:defRPr sz="2000">
                <a:solidFill>
                  <a:schemeClr val="tx2"/>
                </a:solidFill>
                <a:latin typeface="Charité Headline Office Light" pitchFamily="2" charset="0"/>
              </a:defRPr>
            </a:lvl3pPr>
            <a:lvl4pPr marL="0" indent="0">
              <a:buNone/>
              <a:defRPr sz="2000">
                <a:solidFill>
                  <a:schemeClr val="tx2"/>
                </a:solidFill>
                <a:latin typeface="Charité Headline Office Light" pitchFamily="2" charset="0"/>
              </a:defRPr>
            </a:lvl4pPr>
            <a:lvl5pPr marL="0" indent="0">
              <a:buNone/>
              <a:defRPr sz="2000">
                <a:solidFill>
                  <a:schemeClr val="tx2"/>
                </a:solidFill>
                <a:latin typeface="Charité Headline Office Light" pitchFamily="2" charset="0"/>
              </a:defRPr>
            </a:lvl5pPr>
          </a:lstStyle>
          <a:p>
            <a:pPr lvl="0"/>
            <a:r>
              <a:rPr lang="de-DE" noProof="0" dirty="0"/>
              <a:t>Edit Mater </a:t>
            </a:r>
            <a:r>
              <a:rPr lang="de-DE" noProof="0" dirty="0" err="1"/>
              <a:t>text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1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1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1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F1BAF51-5DF7-97FD-EDE4-EC34051DCF4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7181" y="6184800"/>
            <a:ext cx="925200" cy="485351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5C00BC6E-95B8-88CD-5F8E-3CC20B06E5C3}"/>
              </a:ext>
            </a:extLst>
          </p:cNvPr>
          <p:cNvCxnSpPr/>
          <p:nvPr/>
        </p:nvCxnSpPr>
        <p:spPr>
          <a:xfrm>
            <a:off x="1519200" y="6278400"/>
            <a:ext cx="0" cy="28080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BDFF4DC6-07C7-1045-F431-5EC8EDE8CF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9734" y="1723680"/>
            <a:ext cx="478534" cy="349200"/>
          </a:xfrm>
          <a:prstGeom prst="rect">
            <a:avLst/>
          </a:prstGeom>
        </p:spPr>
      </p:pic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83B521FA-D1BF-CDE7-CD6D-E751D5FA5BC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4800" cy="4568400"/>
          </a:xfrm>
          <a:custGeom>
            <a:avLst/>
            <a:gdLst>
              <a:gd name="connsiteX0" fmla="*/ 0 w 6094800"/>
              <a:gd name="connsiteY0" fmla="*/ 0 h 4568400"/>
              <a:gd name="connsiteX1" fmla="*/ 6094800 w 6094800"/>
              <a:gd name="connsiteY1" fmla="*/ 0 h 4568400"/>
              <a:gd name="connsiteX2" fmla="*/ 6094800 w 6094800"/>
              <a:gd name="connsiteY2" fmla="*/ 1145905 h 4568400"/>
              <a:gd name="connsiteX3" fmla="*/ 5588461 w 6094800"/>
              <a:gd name="connsiteY3" fmla="*/ 1145905 h 4568400"/>
              <a:gd name="connsiteX4" fmla="*/ 5588461 w 6094800"/>
              <a:gd name="connsiteY4" fmla="*/ 4568400 h 4568400"/>
              <a:gd name="connsiteX5" fmla="*/ 0 w 6094800"/>
              <a:gd name="connsiteY5" fmla="*/ 4568400 h 45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4800" h="4568400">
                <a:moveTo>
                  <a:pt x="0" y="0"/>
                </a:moveTo>
                <a:lnTo>
                  <a:pt x="6094800" y="0"/>
                </a:lnTo>
                <a:lnTo>
                  <a:pt x="6094800" y="1145905"/>
                </a:lnTo>
                <a:lnTo>
                  <a:pt x="5588461" y="1145905"/>
                </a:lnTo>
                <a:lnTo>
                  <a:pt x="5588461" y="4568400"/>
                </a:lnTo>
                <a:lnTo>
                  <a:pt x="0" y="456840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GB" noProof="0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519460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picture -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BE471F9-D6D3-0FAE-0195-B99091D212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Optional: </a:t>
            </a:r>
            <a:r>
              <a:rPr lang="en-US" dirty="0"/>
              <a:t>Department, Clinic, Center, Business Division, etc.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97DE233-0890-3C93-8D23-0FC49F53F7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9C953F-34B1-4DD2-A3DB-3A35190EAD1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8" name="Bildunterschrift links">
            <a:extLst>
              <a:ext uri="{FF2B5EF4-FFF2-40B4-BE49-F238E27FC236}">
                <a16:creationId xmlns:a16="http://schemas.microsoft.com/office/drawing/2014/main" id="{81389CBD-C4DC-2153-941A-05FA4F502E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7587" y="4568400"/>
            <a:ext cx="4464000" cy="579600"/>
          </a:xfrm>
        </p:spPr>
        <p:txBody>
          <a:bodyPr tIns="72000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385200" indent="0">
              <a:buNone/>
              <a:defRPr sz="1000">
                <a:solidFill>
                  <a:schemeClr val="bg1"/>
                </a:solidFill>
              </a:defRPr>
            </a:lvl2pPr>
            <a:lvl3pPr marL="385200" indent="0">
              <a:buNone/>
              <a:defRPr sz="1000">
                <a:solidFill>
                  <a:schemeClr val="bg1"/>
                </a:solidFill>
              </a:defRPr>
            </a:lvl3pPr>
            <a:lvl4pPr marL="385200" indent="0">
              <a:buNone/>
              <a:defRPr sz="1000">
                <a:solidFill>
                  <a:schemeClr val="bg1"/>
                </a:solidFill>
              </a:defRPr>
            </a:lvl4pPr>
            <a:lvl5pPr marL="3852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Caption and/or source (optional)</a:t>
            </a:r>
          </a:p>
        </p:txBody>
      </p:sp>
      <p:sp>
        <p:nvSpPr>
          <p:cNvPr id="6" name="Zitat rechts">
            <a:extLst>
              <a:ext uri="{FF2B5EF4-FFF2-40B4-BE49-F238E27FC236}">
                <a16:creationId xmlns:a16="http://schemas.microsoft.com/office/drawing/2014/main" id="{09A741AB-DDB3-E465-B84E-7E5FCC563D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999" y="1714500"/>
            <a:ext cx="5076000" cy="4572000"/>
          </a:xfrm>
        </p:spPr>
        <p:txBody>
          <a:bodyPr tIns="576000"/>
          <a:lstStyle>
            <a:lvl1pPr marL="0" indent="0">
              <a:spcAft>
                <a:spcPts val="2200"/>
              </a:spcAft>
              <a:buNone/>
              <a:defRPr sz="3200">
                <a:solidFill>
                  <a:schemeClr val="bg1"/>
                </a:solidFill>
                <a:latin typeface="Charité Headline Office Light" pitchFamily="2" charset="0"/>
              </a:defRPr>
            </a:lvl1pPr>
            <a:lvl2pPr marL="0" indent="0">
              <a:buNone/>
              <a:defRPr sz="2000">
                <a:solidFill>
                  <a:schemeClr val="bg1"/>
                </a:solidFill>
                <a:latin typeface="Charité Headline Office Light" pitchFamily="2" charset="0"/>
              </a:defRPr>
            </a:lvl2pPr>
            <a:lvl3pPr marL="0" indent="0">
              <a:buNone/>
              <a:defRPr sz="2000">
                <a:solidFill>
                  <a:schemeClr val="bg1"/>
                </a:solidFill>
                <a:latin typeface="Charité Headline Office Light" pitchFamily="2" charset="0"/>
              </a:defRPr>
            </a:lvl3pPr>
            <a:lvl4pPr marL="0" indent="0">
              <a:buNone/>
              <a:defRPr sz="2000">
                <a:solidFill>
                  <a:schemeClr val="bg1"/>
                </a:solidFill>
                <a:latin typeface="Charité Headline Office Light" pitchFamily="2" charset="0"/>
              </a:defRPr>
            </a:lvl4pPr>
            <a:lvl5pPr marL="0" indent="0">
              <a:buNone/>
              <a:defRPr sz="2000">
                <a:solidFill>
                  <a:schemeClr val="bg1"/>
                </a:solidFill>
                <a:latin typeface="Charité Headline Office Light" pitchFamily="2" charset="0"/>
              </a:defRPr>
            </a:lvl5pPr>
          </a:lstStyle>
          <a:p>
            <a:pPr lvl="0"/>
            <a:r>
              <a:rPr lang="de-DE" noProof="0" dirty="0"/>
              <a:t>Edit Mater </a:t>
            </a:r>
            <a:r>
              <a:rPr lang="de-DE" noProof="0" dirty="0" err="1"/>
              <a:t>text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1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1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1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16928C1-93F3-55BA-09E6-176D3129118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7181" y="6184800"/>
            <a:ext cx="925200" cy="485350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E0BD22A1-6E28-2916-D633-DFA8E06A2222}"/>
              </a:ext>
            </a:extLst>
          </p:cNvPr>
          <p:cNvCxnSpPr/>
          <p:nvPr/>
        </p:nvCxnSpPr>
        <p:spPr>
          <a:xfrm>
            <a:off x="1519200" y="6278400"/>
            <a:ext cx="0" cy="2808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16AF9A60-7CB2-553B-D1C0-A2AA28E583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9734" y="1723680"/>
            <a:ext cx="478534" cy="349200"/>
          </a:xfrm>
          <a:prstGeom prst="rect">
            <a:avLst/>
          </a:prstGeom>
        </p:spPr>
      </p:pic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EFDDC698-A9C4-96B3-CCB5-572D335078B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4800" cy="4568400"/>
          </a:xfrm>
          <a:custGeom>
            <a:avLst/>
            <a:gdLst>
              <a:gd name="connsiteX0" fmla="*/ 0 w 6094800"/>
              <a:gd name="connsiteY0" fmla="*/ 0 h 4568400"/>
              <a:gd name="connsiteX1" fmla="*/ 6094800 w 6094800"/>
              <a:gd name="connsiteY1" fmla="*/ 0 h 4568400"/>
              <a:gd name="connsiteX2" fmla="*/ 6094800 w 6094800"/>
              <a:gd name="connsiteY2" fmla="*/ 1145905 h 4568400"/>
              <a:gd name="connsiteX3" fmla="*/ 5588461 w 6094800"/>
              <a:gd name="connsiteY3" fmla="*/ 1145905 h 4568400"/>
              <a:gd name="connsiteX4" fmla="*/ 5588461 w 6094800"/>
              <a:gd name="connsiteY4" fmla="*/ 4568400 h 4568400"/>
              <a:gd name="connsiteX5" fmla="*/ 0 w 6094800"/>
              <a:gd name="connsiteY5" fmla="*/ 4568400 h 45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4800" h="4568400">
                <a:moveTo>
                  <a:pt x="0" y="0"/>
                </a:moveTo>
                <a:lnTo>
                  <a:pt x="6094800" y="0"/>
                </a:lnTo>
                <a:lnTo>
                  <a:pt x="6094800" y="1145905"/>
                </a:lnTo>
                <a:lnTo>
                  <a:pt x="5588461" y="1145905"/>
                </a:lnTo>
                <a:lnTo>
                  <a:pt x="5588461" y="4568400"/>
                </a:lnTo>
                <a:lnTo>
                  <a:pt x="0" y="456840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GB" noProof="0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2818557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C04AA9-04B0-AE4F-13DB-3A460177E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587" y="500444"/>
            <a:ext cx="9136463" cy="430887"/>
          </a:xfrm>
        </p:spPr>
        <p:txBody>
          <a:bodyPr>
            <a:noAutofit/>
          </a:bodyPr>
          <a:lstStyle/>
          <a:p>
            <a:r>
              <a:rPr lang="de-DE" noProof="0" dirty="0"/>
              <a:t>Edit </a:t>
            </a:r>
            <a:r>
              <a:rPr lang="en-GB" dirty="0"/>
              <a:t>Headline</a:t>
            </a:r>
            <a:endParaRPr lang="en-GB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E6CCC65-D01A-D53B-C4CF-41199E8BC3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Optional: </a:t>
            </a:r>
            <a:r>
              <a:rPr lang="en-US" dirty="0"/>
              <a:t>Department, Clinic, Center, Business Division, etc.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394FAAF-D2FB-F3B8-D7AC-023718855E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C953F-34B1-4DD2-A3DB-3A35190EAD1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3DD1D29-CC10-0823-A03C-3201D856971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7181" y="6184800"/>
            <a:ext cx="925200" cy="485351"/>
          </a:xfrm>
          <a:prstGeom prst="rect">
            <a:avLst/>
          </a:prstGeom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E8DEE0A-8885-8A93-BA9E-31F3F31BF967}"/>
              </a:ext>
            </a:extLst>
          </p:cNvPr>
          <p:cNvCxnSpPr/>
          <p:nvPr/>
        </p:nvCxnSpPr>
        <p:spPr>
          <a:xfrm>
            <a:off x="1519200" y="6278400"/>
            <a:ext cx="0" cy="28080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4E9EF90-76A7-EF76-AD7B-1001EEA785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9588" y="925200"/>
            <a:ext cx="9136062" cy="2448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1046904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3519" userDrawn="1">
          <p15:clr>
            <a:srgbClr val="FBAE40"/>
          </p15:clr>
        </p15:guide>
        <p15:guide id="8" pos="4158" userDrawn="1">
          <p15:clr>
            <a:srgbClr val="FBAE40"/>
          </p15:clr>
        </p15:guide>
        <p15:guide id="9" pos="2559" userDrawn="1">
          <p15:clr>
            <a:srgbClr val="FBAE40"/>
          </p15:clr>
        </p15:guide>
        <p15:guide id="10" pos="2880" userDrawn="1">
          <p15:clr>
            <a:srgbClr val="FBAE40"/>
          </p15:clr>
        </p15:guide>
        <p15:guide id="11" pos="4800" userDrawn="1">
          <p15:clr>
            <a:srgbClr val="FBAE40"/>
          </p15:clr>
        </p15:guide>
        <p15:guide id="12" pos="512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855FC450-CD34-DEE9-370E-65BEC309F95B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47A77F4-73B3-E7E5-A5F5-29BD29C11B5F}"/>
              </a:ext>
            </a:extLst>
          </p:cNvPr>
          <p:cNvSpPr/>
          <p:nvPr userDrawn="1"/>
        </p:nvSpPr>
        <p:spPr>
          <a:xfrm>
            <a:off x="3052799" y="571499"/>
            <a:ext cx="8120025" cy="5713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BA88333-F35F-A682-4E4D-FF3A78AAFFD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6842" y="1117068"/>
            <a:ext cx="2299114" cy="1206092"/>
          </a:xfrm>
          <a:prstGeom prst="rect">
            <a:avLst/>
          </a:prstGeom>
        </p:spPr>
      </p:pic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BE102CB0-FCED-9F61-3872-C4A54866248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19650" y="571500"/>
            <a:ext cx="3052800" cy="571341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noProof="0" dirty="0"/>
              <a:t>Insert Image here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CD8D707-9637-3F2E-E607-A42376E448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2352" y="3426622"/>
            <a:ext cx="3024111" cy="2858290"/>
          </a:xfrm>
        </p:spPr>
        <p:txBody>
          <a:bodyPr anchor="ctr"/>
          <a:lstStyle>
            <a:lvl1pPr>
              <a:spcAft>
                <a:spcPts val="1200"/>
              </a:spcAft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noProof="0" dirty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6D177B2F-68C9-2898-8703-A92B47DA6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8000" y="4000500"/>
            <a:ext cx="2034000" cy="228600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 dirty="0"/>
              <a:t>Clinic, Centre, Business Division etc. (optional)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2394CD50-8748-4FB8-98A4-74F947B1D1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58275" y="3431817"/>
            <a:ext cx="2574524" cy="391628"/>
          </a:xfrm>
          <a:solidFill>
            <a:schemeClr val="accent1"/>
          </a:solidFill>
        </p:spPr>
        <p:txBody>
          <a:bodyPr wrap="none" lIns="108000" tIns="72000" rIns="108000" bIns="72000" anchor="ctr">
            <a:sp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Section (1 line, max. 32 Char)</a:t>
            </a:r>
          </a:p>
        </p:txBody>
      </p:sp>
    </p:spTree>
    <p:extLst>
      <p:ext uri="{BB962C8B-B14F-4D97-AF65-F5344CB8AC3E}">
        <p14:creationId xmlns:p14="http://schemas.microsoft.com/office/powerpoint/2010/main" val="2284494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6ECB30C2-EF93-3E6F-378A-1A690BDC7B33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32ABF63-E2BC-8509-C80F-4F329E0273CD}"/>
              </a:ext>
            </a:extLst>
          </p:cNvPr>
          <p:cNvSpPr/>
          <p:nvPr/>
        </p:nvSpPr>
        <p:spPr>
          <a:xfrm>
            <a:off x="3052799" y="571499"/>
            <a:ext cx="8120025" cy="5713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E7F0B71-AB37-1720-1B52-052F95B6B73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6842" y="1117068"/>
            <a:ext cx="2299114" cy="120609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A60F7D6-1489-B722-33B9-4CA3028AC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28063" y="571500"/>
            <a:ext cx="2035175" cy="5713412"/>
          </a:xfrm>
        </p:spPr>
        <p:txBody>
          <a:bodyPr anchor="ctr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noProof="0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615BF2A7-A61F-D256-E994-4C92580C3FE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052799" y="571500"/>
            <a:ext cx="5065678" cy="571341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noProof="0" dirty="0"/>
              <a:t>Insert Image here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C1A0859E-A676-619D-977F-F2FD7F0E74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8000" y="3998912"/>
            <a:ext cx="2034000" cy="2286000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85200" indent="0">
              <a:buNone/>
              <a:defRPr>
                <a:solidFill>
                  <a:schemeClr val="bg1"/>
                </a:solidFill>
              </a:defRPr>
            </a:lvl2pPr>
            <a:lvl3pPr marL="385200" indent="0">
              <a:buNone/>
              <a:defRPr>
                <a:solidFill>
                  <a:schemeClr val="bg1"/>
                </a:solidFill>
              </a:defRPr>
            </a:lvl3pPr>
            <a:lvl4pPr marL="385200" indent="0">
              <a:buNone/>
              <a:defRPr>
                <a:solidFill>
                  <a:schemeClr val="bg1"/>
                </a:solidFill>
              </a:defRPr>
            </a:lvl4pPr>
            <a:lvl5pPr marL="385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Clinic, Centre, Business Division etc. (optional)</a:t>
            </a:r>
          </a:p>
        </p:txBody>
      </p:sp>
    </p:spTree>
    <p:extLst>
      <p:ext uri="{BB962C8B-B14F-4D97-AF65-F5344CB8AC3E}">
        <p14:creationId xmlns:p14="http://schemas.microsoft.com/office/powerpoint/2010/main" val="4237820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4AC106-BDF8-CEF1-825B-31168B6ADC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587" y="500444"/>
            <a:ext cx="9136463" cy="403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noProof="0" dirty="0"/>
              <a:t>Edit </a:t>
            </a:r>
            <a:r>
              <a:rPr lang="en-GB" dirty="0"/>
              <a:t>Headline</a:t>
            </a:r>
            <a:endParaRPr lang="en-GB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9C24AF-B323-63B9-86B5-95311227C5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C953F-34B1-4DD2-A3DB-3A35190EAD1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0FF830B-A89E-83C7-F82C-1285D4A79A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17587" y="1645284"/>
            <a:ext cx="10162800" cy="4064953"/>
          </a:xfrm>
        </p:spPr>
        <p:txBody>
          <a:bodyPr/>
          <a:lstStyle>
            <a:lvl1pPr marL="450000" indent="-450000">
              <a:spcAft>
                <a:spcPts val="300"/>
              </a:spcAft>
              <a:buFont typeface="+mj-lt"/>
              <a:buAutoNum type="arabicPeriod"/>
              <a:defRPr sz="2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noProof="0" dirty="0"/>
              <a:t>Edit Master </a:t>
            </a:r>
            <a:r>
              <a:rPr lang="de-DE" noProof="0" dirty="0" err="1"/>
              <a:t>text</a:t>
            </a:r>
            <a:endParaRPr lang="de-DE" noProof="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688E9D4-0B6A-B7EA-B556-04FDB5E33CC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7181" y="6184800"/>
            <a:ext cx="925200" cy="485351"/>
          </a:xfrm>
          <a:prstGeom prst="rect">
            <a:avLst/>
          </a:prstGeom>
        </p:spPr>
      </p:pic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67667763-4FCA-0EAC-9EC9-2D2373BD29E4}"/>
              </a:ext>
            </a:extLst>
          </p:cNvPr>
          <p:cNvCxnSpPr/>
          <p:nvPr/>
        </p:nvCxnSpPr>
        <p:spPr>
          <a:xfrm>
            <a:off x="1519200" y="6278400"/>
            <a:ext cx="0" cy="28080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25E98871-4032-17EC-C264-14142C58E0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7482" y="6307118"/>
            <a:ext cx="4114800" cy="25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Optional: </a:t>
            </a:r>
            <a:r>
              <a:rPr lang="en-US" dirty="0"/>
              <a:t>Department, Clinic, Center, Business Division, etc.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9487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with/without picture -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5EE0B59F-0FAC-80E7-32C9-883237D688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06250" y="0"/>
            <a:ext cx="508575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Insert Image here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BC21B9-442B-0912-1EE9-5FE643155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588" y="571500"/>
            <a:ext cx="5063738" cy="5713413"/>
          </a:xfrm>
        </p:spPr>
        <p:txBody>
          <a:bodyPr anchor="ctr"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Edit </a:t>
            </a:r>
            <a:r>
              <a:rPr lang="en-GB" dirty="0"/>
              <a:t>Headline</a:t>
            </a:r>
            <a:endParaRPr lang="en-GB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5129527-14BD-A777-C594-8C13A08325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Optional: </a:t>
            </a:r>
            <a:r>
              <a:rPr lang="en-US" dirty="0"/>
              <a:t>Department, Clinic, Center, Business Division, etc.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CEE59A9-B79C-3969-3C29-CE75F90DEC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9C953F-34B1-4DD2-A3DB-3A35190EAD1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585625E-3B01-AE03-E943-5A9E05062F4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7181" y="6184800"/>
            <a:ext cx="925200" cy="485350"/>
          </a:xfrm>
          <a:prstGeom prst="rect">
            <a:avLst/>
          </a:prstGeom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F2B39C79-EFB8-2529-AEEC-B828C9E388D6}"/>
              </a:ext>
            </a:extLst>
          </p:cNvPr>
          <p:cNvCxnSpPr/>
          <p:nvPr/>
        </p:nvCxnSpPr>
        <p:spPr>
          <a:xfrm>
            <a:off x="1519200" y="6278400"/>
            <a:ext cx="0" cy="2808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138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number - blu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0BBB59-C568-54F2-A825-AF50E3A6E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563" y="1143000"/>
            <a:ext cx="5076000" cy="4567238"/>
          </a:xfrm>
        </p:spPr>
        <p:txBody>
          <a:bodyPr anchor="ctr"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Edit </a:t>
            </a:r>
            <a:r>
              <a:rPr lang="en-GB" dirty="0"/>
              <a:t>Headline</a:t>
            </a:r>
            <a:endParaRPr lang="en-GB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69E999E-1123-5A84-ECEE-64199D8FD7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Optional: </a:t>
            </a:r>
            <a:r>
              <a:rPr lang="en-US" dirty="0"/>
              <a:t>Department, Clinic, Center, Business Division, etc.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ADF842-CEC7-2322-A24D-3B4054F244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9C953F-34B1-4DD2-A3DB-3A35190EAD1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A13041B-000C-8F57-1585-DD8DF10A23B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7181" y="6184800"/>
            <a:ext cx="925200" cy="485350"/>
          </a:xfrm>
          <a:prstGeom prst="rect">
            <a:avLst/>
          </a:prstGeom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5DC96E62-9AC0-0025-4FCC-C7F0D58E0BAF}"/>
              </a:ext>
            </a:extLst>
          </p:cNvPr>
          <p:cNvCxnSpPr/>
          <p:nvPr/>
        </p:nvCxnSpPr>
        <p:spPr>
          <a:xfrm>
            <a:off x="1519200" y="6278400"/>
            <a:ext cx="0" cy="2808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0F88E3C-5B38-45B1-089B-E1E0944D9D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4350" y="1143000"/>
            <a:ext cx="2610000" cy="4567238"/>
          </a:xfrm>
        </p:spPr>
        <p:txBody>
          <a:bodyPr anchor="ctr"/>
          <a:lstStyle>
            <a:lvl1pPr marL="0" indent="0">
              <a:buNone/>
              <a:defRPr sz="20000">
                <a:solidFill>
                  <a:schemeClr val="accent1"/>
                </a:solidFill>
                <a:latin typeface="+mj-lt"/>
              </a:defRPr>
            </a:lvl1pPr>
            <a:lvl2pPr marL="385200" indent="0">
              <a:buNone/>
              <a:defRPr>
                <a:latin typeface="+mj-lt"/>
              </a:defRPr>
            </a:lvl2pPr>
            <a:lvl3pPr marL="385200" indent="0">
              <a:buNone/>
              <a:defRPr>
                <a:latin typeface="+mj-lt"/>
              </a:defRPr>
            </a:lvl3pPr>
            <a:lvl4pPr marL="385200" indent="0">
              <a:buNone/>
              <a:defRPr>
                <a:latin typeface="+mj-lt"/>
              </a:defRPr>
            </a:lvl4pPr>
            <a:lvl5pPr marL="3852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GB" noProof="0" dirty="0"/>
              <a:t>X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7049E99-3ED6-5B6D-20AF-21460F34F2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7181" y="6184800"/>
            <a:ext cx="925200" cy="485350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A192048F-D09C-D13C-6F96-F9CC421FEE3F}"/>
              </a:ext>
            </a:extLst>
          </p:cNvPr>
          <p:cNvCxnSpPr/>
          <p:nvPr userDrawn="1"/>
        </p:nvCxnSpPr>
        <p:spPr>
          <a:xfrm>
            <a:off x="1519200" y="6278400"/>
            <a:ext cx="0" cy="2808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5300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ith/without picture - gre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D6B1EF7-ECF9-9550-1571-9474A39D476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06400" y="-1"/>
            <a:ext cx="5086800" cy="6858000"/>
          </a:xfrm>
        </p:spPr>
        <p:txBody>
          <a:bodyPr/>
          <a:lstStyle/>
          <a:p>
            <a:r>
              <a:rPr lang="en-GB" noProof="0" dirty="0"/>
              <a:t>Insert Image here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73B435A-F0F0-AAFB-0962-287FB85E7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587" y="572400"/>
            <a:ext cx="5065200" cy="5713200"/>
          </a:xfrm>
        </p:spPr>
        <p:txBody>
          <a:bodyPr anchor="ctr" anchorCtr="0"/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Edit </a:t>
            </a:r>
            <a:r>
              <a:rPr lang="en-GB" dirty="0"/>
              <a:t>Headline</a:t>
            </a:r>
            <a:endParaRPr lang="en-GB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81A3048-6CA2-FE11-2BAD-29A0D740D4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Optional: </a:t>
            </a:r>
            <a:r>
              <a:rPr lang="en-US" dirty="0"/>
              <a:t>Department, Clinic, Center, Business Division, etc.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55697A-12F7-8A29-4803-AF33FA8F89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C953F-34B1-4DD2-A3DB-3A35190EAD1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76258C0-1E6D-4F80-59BE-DE6DBDE760B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7181" y="6184800"/>
            <a:ext cx="925200" cy="485351"/>
          </a:xfrm>
          <a:prstGeom prst="rect">
            <a:avLst/>
          </a:prstGeom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24D3E934-A56D-B0A0-0E43-1E93832657CB}"/>
              </a:ext>
            </a:extLst>
          </p:cNvPr>
          <p:cNvCxnSpPr/>
          <p:nvPr/>
        </p:nvCxnSpPr>
        <p:spPr>
          <a:xfrm>
            <a:off x="1519200" y="6278400"/>
            <a:ext cx="0" cy="28080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49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number - grey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8913EB-0869-8FD7-818F-656297B8FA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400" y="1144800"/>
            <a:ext cx="5076000" cy="4568400"/>
          </a:xfrm>
        </p:spPr>
        <p:txBody>
          <a:bodyPr anchor="ctr"/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Edit </a:t>
            </a:r>
            <a:r>
              <a:rPr lang="en-GB" dirty="0"/>
              <a:t>Headline</a:t>
            </a:r>
            <a:endParaRPr lang="en-GB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A7B67A2-DD47-6A0F-FE01-8B18655C6F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Optional: </a:t>
            </a:r>
            <a:r>
              <a:rPr lang="en-US" dirty="0"/>
              <a:t>Department, Clinic, Center, Business Division, etc.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740F636-3411-DCFD-8E89-ED4AD0B6CB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C953F-34B1-4DD2-A3DB-3A35190EAD1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AA42F60-AD05-FFA0-A537-C9FE91C84A3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7181" y="6184800"/>
            <a:ext cx="925200" cy="485351"/>
          </a:xfrm>
          <a:prstGeom prst="rect">
            <a:avLst/>
          </a:prstGeom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A283EBF-73AE-3B48-9E1D-066BAD3BB183}"/>
              </a:ext>
            </a:extLst>
          </p:cNvPr>
          <p:cNvCxnSpPr/>
          <p:nvPr/>
        </p:nvCxnSpPr>
        <p:spPr>
          <a:xfrm>
            <a:off x="1519200" y="6278400"/>
            <a:ext cx="0" cy="28080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FF456E4-C710-EE0F-D3F1-B36709FBDC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4800" y="1144800"/>
            <a:ext cx="2610000" cy="4568400"/>
          </a:xfrm>
        </p:spPr>
        <p:txBody>
          <a:bodyPr anchor="ctr"/>
          <a:lstStyle>
            <a:lvl1pPr marL="0" indent="0">
              <a:buNone/>
              <a:defRPr sz="20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1393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C933E9F-246A-3950-07DD-35A1C54B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87" y="500444"/>
            <a:ext cx="9136463" cy="40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noProof="0" dirty="0"/>
              <a:t>Edit </a:t>
            </a:r>
            <a:r>
              <a:rPr lang="en-GB" dirty="0"/>
              <a:t>Headline</a:t>
            </a:r>
            <a:endParaRPr lang="en-GB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2E2EBD-5537-B338-9CF2-90BF2C079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8857" y="1671208"/>
            <a:ext cx="10163968" cy="40390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 dirty="0"/>
              <a:t>Edit Master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E98871-4032-17EC-C264-14142C58E0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7482" y="6307118"/>
            <a:ext cx="4114800" cy="25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Optional: </a:t>
            </a:r>
            <a:r>
              <a:rPr lang="en-US" dirty="0"/>
              <a:t>Department, Clinic, Center, Business Division, etc.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46978B-5C2C-8DFA-E992-1FFC3EBAB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1596" y="6307200"/>
            <a:ext cx="2743200" cy="25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5"/>
                </a:solidFill>
              </a:defRPr>
            </a:lvl1pPr>
          </a:lstStyle>
          <a:p>
            <a:fld id="{3A9C953F-34B1-4DD2-A3DB-3A35190EAD1A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7534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  <p:sldLayoutId id="2147483729" r:id="rId23"/>
    <p:sldLayoutId id="2147483730" r:id="rId24"/>
    <p:sldLayoutId id="2147483731" r:id="rId25"/>
    <p:sldLayoutId id="2147483732" r:id="rId26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sz="28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SzPct val="90000"/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83200" indent="-198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Charité Text Office" pitchFamily="2" charset="0"/>
        <a:buChar char="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83200" indent="-198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Charité Text Office" pitchFamily="2" charset="0"/>
        <a:buChar char="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83200" indent="-198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Charité Text Office" pitchFamily="2" charset="0"/>
        <a:buChar char="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83200" indent="-198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Charité Text Office" pitchFamily="2" charset="0"/>
        <a:buChar char="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320" userDrawn="1">
          <p15:clr>
            <a:srgbClr val="F26B43"/>
          </p15:clr>
        </p15:guide>
        <p15:guide id="21" orient="horz" pos="360" userDrawn="1">
          <p15:clr>
            <a:srgbClr val="F26B43"/>
          </p15:clr>
        </p15:guide>
        <p15:guide id="22" pos="641" userDrawn="1">
          <p15:clr>
            <a:srgbClr val="F26B43"/>
          </p15:clr>
        </p15:guide>
        <p15:guide id="23" pos="7038" userDrawn="1">
          <p15:clr>
            <a:srgbClr val="F26B43"/>
          </p15:clr>
        </p15:guide>
        <p15:guide id="24" orient="horz" pos="3597" userDrawn="1">
          <p15:clr>
            <a:srgbClr val="F26B43"/>
          </p15:clr>
        </p15:guide>
        <p15:guide id="25" orient="horz" pos="1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17.svg"/><Relationship Id="rId7" Type="http://schemas.openxmlformats.org/officeDocument/2006/relationships/image" Target="../media/image30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sv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C1DFB0F-12A7-EF6C-46D4-5142DD2A7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TinWise</a:t>
            </a:r>
            <a:br>
              <a:rPr lang="en-US" noProof="0" dirty="0"/>
            </a:b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harité Headline Office"/>
                <a:ea typeface="+mj-ea"/>
                <a:cs typeface="+mj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harité Text Office"/>
                <a:ea typeface="+mj-ea"/>
                <a:cs typeface="+mj-cs"/>
              </a:rPr>
              <a:t>WP1 – Need analysis</a:t>
            </a:r>
            <a:endParaRPr lang="en-US" noProof="0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DC89B4A-5751-7596-9AD2-75CF6CE665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noProof="0" dirty="0"/>
              <a:t>Tinnitus Center, Charité – </a:t>
            </a:r>
            <a:r>
              <a:rPr lang="en-US" noProof="0" dirty="0" err="1"/>
              <a:t>Universitaetsmedizin</a:t>
            </a:r>
            <a:r>
              <a:rPr lang="en-US" noProof="0" dirty="0"/>
              <a:t> Berlin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E7DD7C1-373F-4090-5690-08E847764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750" y="1414431"/>
            <a:ext cx="3802500" cy="402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014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B4CA9-B5F7-3B13-95C1-B07749B5B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A774141-078F-A95F-8454-10E38EF6A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WP1 – Need Analysis: Results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0891AED-6E8C-EA34-9A08-0D5765237C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/>
              <a:t>Demographics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CE90A4E-472B-BB43-9D09-1DA562F715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C953F-34B1-4DD2-A3DB-3A35190EAD1A}" type="slidenum">
              <a:rPr lang="en-US" noProof="0" smtClean="0"/>
              <a:pPr/>
              <a:t>10</a:t>
            </a:fld>
            <a:endParaRPr lang="en-US" noProof="0" dirty="0"/>
          </a:p>
        </p:txBody>
      </p:sp>
      <p:sp>
        <p:nvSpPr>
          <p:cNvPr id="2" name="Footer Placeholder 9">
            <a:extLst>
              <a:ext uri="{FF2B5EF4-FFF2-40B4-BE49-F238E27FC236}">
                <a16:creationId xmlns:a16="http://schemas.microsoft.com/office/drawing/2014/main" id="{CE32BBFA-7459-F06C-3530-A9EEEF6FCA85}"/>
              </a:ext>
            </a:extLst>
          </p:cNvPr>
          <p:cNvSpPr txBox="1">
            <a:spLocks/>
          </p:cNvSpPr>
          <p:nvPr/>
        </p:nvSpPr>
        <p:spPr>
          <a:xfrm>
            <a:off x="1767482" y="6307118"/>
            <a:ext cx="4114800" cy="252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>
                <a:solidFill>
                  <a:schemeClr val="accent5"/>
                </a:solidFill>
              </a:rPr>
              <a:t>TinWise</a:t>
            </a:r>
            <a:r>
              <a:rPr lang="en-US" sz="1000" dirty="0">
                <a:solidFill>
                  <a:schemeClr val="accent5"/>
                </a:solidFill>
              </a:rPr>
              <a:t>: WP1 – Need Analysis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FF1E15DA-FDFA-A73B-8205-0D57E420A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1939077"/>
            <a:ext cx="5760000" cy="36000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9BE08C5B-CAE5-795B-13C4-818DB30FE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565" y="1939077"/>
            <a:ext cx="576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46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BD448-ABCD-5BA9-14DB-798EF52F1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251B3D2-568C-F3E0-11C0-0C4E74201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WP1 – Need Analysis: Results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66B6652-1C5F-BCED-1E0E-81C0BBF44F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/>
              <a:t>Demographics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8E77778-A608-B112-E4E7-B826A12EBA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C953F-34B1-4DD2-A3DB-3A35190EAD1A}" type="slidenum">
              <a:rPr lang="en-US" noProof="0" smtClean="0"/>
              <a:pPr/>
              <a:t>11</a:t>
            </a:fld>
            <a:endParaRPr lang="en-US" noProof="0" dirty="0"/>
          </a:p>
        </p:txBody>
      </p:sp>
      <p:sp>
        <p:nvSpPr>
          <p:cNvPr id="2" name="Footer Placeholder 9">
            <a:extLst>
              <a:ext uri="{FF2B5EF4-FFF2-40B4-BE49-F238E27FC236}">
                <a16:creationId xmlns:a16="http://schemas.microsoft.com/office/drawing/2014/main" id="{7FAFBD10-F1AA-7BD3-D5ED-93FA217BD1A1}"/>
              </a:ext>
            </a:extLst>
          </p:cNvPr>
          <p:cNvSpPr txBox="1">
            <a:spLocks/>
          </p:cNvSpPr>
          <p:nvPr/>
        </p:nvSpPr>
        <p:spPr>
          <a:xfrm>
            <a:off x="1767482" y="6307118"/>
            <a:ext cx="4114800" cy="252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>
                <a:solidFill>
                  <a:schemeClr val="accent5"/>
                </a:solidFill>
              </a:rPr>
              <a:t>TinWise</a:t>
            </a:r>
            <a:r>
              <a:rPr lang="en-US" sz="1000" dirty="0">
                <a:solidFill>
                  <a:schemeClr val="accent5"/>
                </a:solidFill>
              </a:rPr>
              <a:t>: WP1 – Need Analysis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C03751BF-5D80-080A-ABB9-7B3736758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" y="1939077"/>
            <a:ext cx="5760000" cy="360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77D513AB-E703-A344-058A-4CC73CBE9A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1" r="23140"/>
          <a:stretch>
            <a:fillRect/>
          </a:stretch>
        </p:blipFill>
        <p:spPr>
          <a:xfrm>
            <a:off x="9392357" y="1919689"/>
            <a:ext cx="2428235" cy="3600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2A33C4F3-4FAC-923F-889A-D81FEA517F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6" r="25892"/>
          <a:stretch>
            <a:fillRect/>
          </a:stretch>
        </p:blipFill>
        <p:spPr>
          <a:xfrm>
            <a:off x="6842502" y="1919689"/>
            <a:ext cx="218814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93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484E2-0D29-129B-CC0F-D83A59027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44252F6F-5FD5-218B-9EED-EB84A0B17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WP1 – Need Analysis: Results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22D335E-8F8E-979B-24DC-E1DCF01B0D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/>
              <a:t>Health Literacy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78B21DF-B9BD-F600-4543-A0C4F4513A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C953F-34B1-4DD2-A3DB-3A35190EAD1A}" type="slidenum">
              <a:rPr lang="en-US" noProof="0" smtClean="0"/>
              <a:pPr/>
              <a:t>12</a:t>
            </a:fld>
            <a:endParaRPr lang="en-US" noProof="0" dirty="0"/>
          </a:p>
        </p:txBody>
      </p:sp>
      <p:sp>
        <p:nvSpPr>
          <p:cNvPr id="2" name="Footer Placeholder 9">
            <a:extLst>
              <a:ext uri="{FF2B5EF4-FFF2-40B4-BE49-F238E27FC236}">
                <a16:creationId xmlns:a16="http://schemas.microsoft.com/office/drawing/2014/main" id="{DDF6B0BA-0846-6E4C-0DDE-2595D1166451}"/>
              </a:ext>
            </a:extLst>
          </p:cNvPr>
          <p:cNvSpPr txBox="1">
            <a:spLocks/>
          </p:cNvSpPr>
          <p:nvPr/>
        </p:nvSpPr>
        <p:spPr>
          <a:xfrm>
            <a:off x="1767482" y="6307118"/>
            <a:ext cx="4114800" cy="252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>
                <a:solidFill>
                  <a:schemeClr val="accent5"/>
                </a:solidFill>
              </a:rPr>
              <a:t>TinWise</a:t>
            </a:r>
            <a:r>
              <a:rPr lang="en-US" sz="1000" dirty="0">
                <a:solidFill>
                  <a:schemeClr val="accent5"/>
                </a:solidFill>
              </a:rPr>
              <a:t>: WP1 – Need Analysis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3299959-2910-BEE9-5B3A-F2E99452E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718" y="1939036"/>
            <a:ext cx="5184000" cy="324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AAAF56D-C084-0BCA-230E-09D6EAA72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82" y="1939036"/>
            <a:ext cx="5184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35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BB8A8-E323-52AF-C542-8CB076C40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29D1D01-3895-BA1A-F3A5-A3C996BBB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WP1 – Need Analysis: Results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CE28F4B-22B4-D42C-20F4-988AE2FF50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/>
              <a:t>Demographics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B0C1473-00FC-28EE-514C-63A07E1337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C953F-34B1-4DD2-A3DB-3A35190EAD1A}" type="slidenum">
              <a:rPr lang="en-US" noProof="0" smtClean="0"/>
              <a:pPr/>
              <a:t>13</a:t>
            </a:fld>
            <a:endParaRPr lang="en-US" noProof="0" dirty="0"/>
          </a:p>
        </p:txBody>
      </p:sp>
      <p:sp>
        <p:nvSpPr>
          <p:cNvPr id="2" name="Footer Placeholder 9">
            <a:extLst>
              <a:ext uri="{FF2B5EF4-FFF2-40B4-BE49-F238E27FC236}">
                <a16:creationId xmlns:a16="http://schemas.microsoft.com/office/drawing/2014/main" id="{D30FA803-1475-9448-7830-AFCD93B4B6D8}"/>
              </a:ext>
            </a:extLst>
          </p:cNvPr>
          <p:cNvSpPr txBox="1">
            <a:spLocks/>
          </p:cNvSpPr>
          <p:nvPr/>
        </p:nvSpPr>
        <p:spPr>
          <a:xfrm>
            <a:off x="1767482" y="6307118"/>
            <a:ext cx="4114800" cy="252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>
                <a:solidFill>
                  <a:schemeClr val="accent5"/>
                </a:solidFill>
              </a:rPr>
              <a:t>TinWise</a:t>
            </a:r>
            <a:r>
              <a:rPr lang="en-US" sz="1000" dirty="0">
                <a:solidFill>
                  <a:schemeClr val="accent5"/>
                </a:solidFill>
              </a:rPr>
              <a:t>: WP1 – Need Analysis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99031344-2A2C-A5BD-80EB-19C6466756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052473"/>
              </p:ext>
            </p:extLst>
          </p:nvPr>
        </p:nvGraphicFramePr>
        <p:xfrm>
          <a:off x="1184538" y="1412527"/>
          <a:ext cx="5191302" cy="4735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041">
                  <a:extLst>
                    <a:ext uri="{9D8B030D-6E8A-4147-A177-3AD203B41FA5}">
                      <a16:colId xmlns:a16="http://schemas.microsoft.com/office/drawing/2014/main" val="172145913"/>
                    </a:ext>
                  </a:extLst>
                </a:gridCol>
                <a:gridCol w="2910461">
                  <a:extLst>
                    <a:ext uri="{9D8B030D-6E8A-4147-A177-3AD203B41FA5}">
                      <a16:colId xmlns:a16="http://schemas.microsoft.com/office/drawing/2014/main" val="38510925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59102266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625661833"/>
                    </a:ext>
                  </a:extLst>
                </a:gridCol>
              </a:tblGrid>
              <a:tr h="163327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de-DE" sz="1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Variable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de-DE" sz="10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Category</a:t>
                      </a:r>
                      <a:endParaRPr lang="de-DE" sz="1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04" marR="47204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de-DE" sz="1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de-DE" sz="10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Percentage</a:t>
                      </a:r>
                      <a:endParaRPr lang="de-DE" sz="1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960693"/>
                  </a:ext>
                </a:extLst>
              </a:tr>
              <a:tr h="114439">
                <a:tc rowSpan="3"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 dirty="0">
                          <a:effectLst/>
                        </a:rPr>
                        <a:t>Country</a:t>
                      </a:r>
                      <a:endParaRPr lang="de-DE" sz="1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 dirty="0">
                          <a:effectLst/>
                        </a:rPr>
                        <a:t>Germany</a:t>
                      </a:r>
                      <a:endParaRPr lang="de-DE" sz="1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04" marR="47204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172</a:t>
                      </a:r>
                      <a:endParaRPr lang="de-DE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92.5</a:t>
                      </a:r>
                      <a:endParaRPr lang="de-DE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1430137"/>
                  </a:ext>
                </a:extLst>
              </a:tr>
              <a:tr h="114439">
                <a:tc vMerge="1"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 lang="de-DE" sz="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 dirty="0">
                          <a:effectLst/>
                        </a:rPr>
                        <a:t>Greece</a:t>
                      </a:r>
                      <a:endParaRPr lang="de-DE" sz="1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04" marR="47204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4</a:t>
                      </a:r>
                      <a:endParaRPr lang="de-DE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2.2</a:t>
                      </a:r>
                      <a:endParaRPr lang="de-DE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59440247"/>
                  </a:ext>
                </a:extLst>
              </a:tr>
              <a:tr h="114439">
                <a:tc vMerge="1"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 lang="de-DE" sz="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Other country</a:t>
                      </a:r>
                      <a:endParaRPr lang="de-DE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04" marR="47204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10</a:t>
                      </a:r>
                      <a:endParaRPr lang="de-DE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5.4</a:t>
                      </a:r>
                      <a:endParaRPr lang="de-DE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14824153"/>
                  </a:ext>
                </a:extLst>
              </a:tr>
              <a:tr h="114439">
                <a:tc rowSpan="3"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 dirty="0">
                          <a:effectLst/>
                        </a:rPr>
                        <a:t>Gender</a:t>
                      </a:r>
                      <a:endParaRPr lang="de-DE" sz="1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 dirty="0">
                          <a:effectLst/>
                        </a:rPr>
                        <a:t>Female</a:t>
                      </a:r>
                      <a:endParaRPr lang="de-DE" sz="1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04" marR="47204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95</a:t>
                      </a:r>
                      <a:endParaRPr lang="de-DE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51.1</a:t>
                      </a:r>
                      <a:endParaRPr lang="de-DE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85974692"/>
                  </a:ext>
                </a:extLst>
              </a:tr>
              <a:tr h="114439">
                <a:tc vMerge="1"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 lang="de-DE" sz="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Male</a:t>
                      </a:r>
                      <a:endParaRPr lang="de-DE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04" marR="47204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90</a:t>
                      </a:r>
                      <a:endParaRPr lang="de-DE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48.4</a:t>
                      </a:r>
                      <a:endParaRPr lang="de-DE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40824982"/>
                  </a:ext>
                </a:extLst>
              </a:tr>
              <a:tr h="114439">
                <a:tc vMerge="1"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 lang="de-DE" sz="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 dirty="0">
                          <a:effectLst/>
                        </a:rPr>
                        <a:t>Diverse</a:t>
                      </a:r>
                      <a:endParaRPr lang="de-DE" sz="1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04" marR="47204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1</a:t>
                      </a:r>
                      <a:endParaRPr lang="de-DE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0.5</a:t>
                      </a:r>
                      <a:endParaRPr lang="de-DE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94731635"/>
                  </a:ext>
                </a:extLst>
              </a:tr>
              <a:tr h="114439">
                <a:tc rowSpan="5"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 dirty="0">
                          <a:effectLst/>
                        </a:rPr>
                        <a:t>Age</a:t>
                      </a:r>
                      <a:endParaRPr lang="de-DE" sz="1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20–29</a:t>
                      </a:r>
                      <a:endParaRPr lang="de-DE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04" marR="47204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1</a:t>
                      </a:r>
                      <a:endParaRPr lang="de-DE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0.5</a:t>
                      </a:r>
                      <a:endParaRPr lang="de-DE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85036334"/>
                  </a:ext>
                </a:extLst>
              </a:tr>
              <a:tr h="114439">
                <a:tc vMerge="1"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 lang="de-DE" sz="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30–39</a:t>
                      </a:r>
                      <a:endParaRPr lang="de-DE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04" marR="47204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10</a:t>
                      </a:r>
                      <a:endParaRPr lang="de-DE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5.4</a:t>
                      </a:r>
                      <a:endParaRPr lang="de-DE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50320755"/>
                  </a:ext>
                </a:extLst>
              </a:tr>
              <a:tr h="114439">
                <a:tc vMerge="1"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 lang="de-DE" sz="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40–49</a:t>
                      </a:r>
                      <a:endParaRPr lang="de-DE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04" marR="47204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32</a:t>
                      </a:r>
                      <a:endParaRPr lang="de-DE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17.2</a:t>
                      </a:r>
                      <a:endParaRPr lang="de-DE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92355394"/>
                  </a:ext>
                </a:extLst>
              </a:tr>
              <a:tr h="114439">
                <a:tc vMerge="1"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 lang="de-DE" sz="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50–59</a:t>
                      </a:r>
                      <a:endParaRPr lang="de-DE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04" marR="47204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62</a:t>
                      </a:r>
                      <a:endParaRPr lang="de-DE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33.3</a:t>
                      </a:r>
                      <a:endParaRPr lang="de-DE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1425030"/>
                  </a:ext>
                </a:extLst>
              </a:tr>
              <a:tr h="114439">
                <a:tc vMerge="1"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 lang="de-DE" sz="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60 or older</a:t>
                      </a:r>
                      <a:endParaRPr lang="de-DE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04" marR="47204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81</a:t>
                      </a:r>
                      <a:endParaRPr lang="de-DE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43.5</a:t>
                      </a:r>
                      <a:endParaRPr lang="de-DE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52240003"/>
                  </a:ext>
                </a:extLst>
              </a:tr>
              <a:tr h="114439">
                <a:tc rowSpan="2"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 dirty="0">
                          <a:effectLst/>
                        </a:rPr>
                        <a:t>Partnership status</a:t>
                      </a:r>
                      <a:endParaRPr lang="de-DE" sz="1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de-DE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04" marR="47204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153</a:t>
                      </a:r>
                      <a:endParaRPr lang="de-DE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82.3</a:t>
                      </a:r>
                      <a:endParaRPr lang="de-DE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463123"/>
                  </a:ext>
                </a:extLst>
              </a:tr>
              <a:tr h="114439">
                <a:tc vMerge="1"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 lang="de-DE" sz="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de-DE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04" marR="47204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33</a:t>
                      </a:r>
                      <a:endParaRPr lang="de-DE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17.7</a:t>
                      </a:r>
                      <a:endParaRPr lang="de-DE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1345957"/>
                  </a:ext>
                </a:extLst>
              </a:tr>
              <a:tr h="114439">
                <a:tc rowSpan="4"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 dirty="0">
                          <a:effectLst/>
                        </a:rPr>
                        <a:t>Education</a:t>
                      </a:r>
                      <a:endParaRPr lang="de-DE" sz="1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Lower secondary degree (8th/9th grade)</a:t>
                      </a:r>
                      <a:endParaRPr lang="de-DE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04" marR="47204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23</a:t>
                      </a:r>
                      <a:endParaRPr lang="de-DE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12.4</a:t>
                      </a:r>
                      <a:endParaRPr lang="de-DE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68320890"/>
                  </a:ext>
                </a:extLst>
              </a:tr>
              <a:tr h="114439">
                <a:tc vMerge="1"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 lang="de-DE" sz="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Intermediate secondary degree (10th grade)</a:t>
                      </a:r>
                      <a:endParaRPr lang="de-DE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04" marR="47204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42</a:t>
                      </a:r>
                      <a:endParaRPr lang="de-DE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22.6</a:t>
                      </a:r>
                      <a:endParaRPr lang="de-DE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67521509"/>
                  </a:ext>
                </a:extLst>
              </a:tr>
              <a:tr h="114439">
                <a:tc vMerge="1"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 lang="de-DE" sz="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Upper secondary degree (Abitur)</a:t>
                      </a:r>
                      <a:endParaRPr lang="de-DE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04" marR="47204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22</a:t>
                      </a:r>
                      <a:endParaRPr lang="de-DE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11.8</a:t>
                      </a:r>
                      <a:endParaRPr lang="de-DE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8324605"/>
                  </a:ext>
                </a:extLst>
              </a:tr>
              <a:tr h="114439">
                <a:tc vMerge="1"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 lang="de-DE" sz="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University / University of Applied Sciences degree</a:t>
                      </a:r>
                      <a:endParaRPr lang="de-DE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04" marR="47204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99</a:t>
                      </a:r>
                      <a:endParaRPr lang="de-DE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53.2</a:t>
                      </a:r>
                      <a:endParaRPr lang="de-DE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68678806"/>
                  </a:ext>
                </a:extLst>
              </a:tr>
              <a:tr h="114439">
                <a:tc rowSpan="3"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 dirty="0">
                          <a:effectLst/>
                        </a:rPr>
                        <a:t>Employment status</a:t>
                      </a:r>
                      <a:endParaRPr lang="de-DE" sz="1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Not employed</a:t>
                      </a:r>
                      <a:endParaRPr lang="de-DE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04" marR="47204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67</a:t>
                      </a:r>
                      <a:endParaRPr lang="de-DE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36.0</a:t>
                      </a:r>
                      <a:endParaRPr lang="de-DE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431116"/>
                  </a:ext>
                </a:extLst>
              </a:tr>
              <a:tr h="114439">
                <a:tc vMerge="1"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 lang="de-DE" sz="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Part-time employed</a:t>
                      </a:r>
                      <a:endParaRPr lang="de-DE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04" marR="47204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39</a:t>
                      </a:r>
                      <a:endParaRPr lang="de-DE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21.0</a:t>
                      </a:r>
                      <a:endParaRPr lang="de-DE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3524878"/>
                  </a:ext>
                </a:extLst>
              </a:tr>
              <a:tr h="114439">
                <a:tc vMerge="1"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 lang="de-DE" sz="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Full-time employed</a:t>
                      </a:r>
                      <a:endParaRPr lang="de-DE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04" marR="47204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80</a:t>
                      </a:r>
                      <a:endParaRPr lang="de-DE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43.0</a:t>
                      </a:r>
                      <a:endParaRPr lang="de-DE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28590233"/>
                  </a:ext>
                </a:extLst>
              </a:tr>
              <a:tr h="114439">
                <a:tc rowSpan="5"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 dirty="0">
                          <a:effectLst/>
                        </a:rPr>
                        <a:t>Health insurance</a:t>
                      </a:r>
                      <a:endParaRPr lang="de-DE" sz="1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Statutory health insurance</a:t>
                      </a:r>
                      <a:endParaRPr lang="de-DE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04" marR="47204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134</a:t>
                      </a:r>
                      <a:endParaRPr lang="de-DE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72.0</a:t>
                      </a:r>
                      <a:endParaRPr lang="de-DE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63976792"/>
                  </a:ext>
                </a:extLst>
              </a:tr>
              <a:tr h="114439">
                <a:tc vMerge="1"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 lang="de-DE" sz="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Statutory with supplementary insurance</a:t>
                      </a:r>
                      <a:endParaRPr lang="de-DE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04" marR="47204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25</a:t>
                      </a:r>
                      <a:endParaRPr lang="de-DE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13.4</a:t>
                      </a:r>
                      <a:endParaRPr lang="de-DE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57990030"/>
                  </a:ext>
                </a:extLst>
              </a:tr>
              <a:tr h="114439">
                <a:tc vMerge="1"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 lang="de-DE" sz="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Private health insurance</a:t>
                      </a:r>
                      <a:endParaRPr lang="de-DE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04" marR="47204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12</a:t>
                      </a:r>
                      <a:endParaRPr lang="de-DE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6.5</a:t>
                      </a:r>
                      <a:endParaRPr lang="de-DE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5207765"/>
                  </a:ext>
                </a:extLst>
              </a:tr>
              <a:tr h="114439">
                <a:tc vMerge="1"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 lang="de-DE" sz="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 dirty="0">
                          <a:effectLst/>
                        </a:rPr>
                        <a:t>Civil servant aid scheme</a:t>
                      </a:r>
                      <a:endParaRPr lang="de-DE" sz="1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04" marR="47204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13</a:t>
                      </a:r>
                      <a:endParaRPr lang="de-DE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7.0</a:t>
                      </a:r>
                      <a:endParaRPr lang="de-DE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64916183"/>
                  </a:ext>
                </a:extLst>
              </a:tr>
              <a:tr h="114439">
                <a:tc vMerge="1"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 lang="de-DE" sz="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 dirty="0">
                          <a:effectLst/>
                        </a:rPr>
                        <a:t>Other insurance</a:t>
                      </a:r>
                      <a:endParaRPr lang="de-DE" sz="1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04" marR="47204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2</a:t>
                      </a:r>
                      <a:endParaRPr lang="de-DE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1.1</a:t>
                      </a:r>
                      <a:endParaRPr lang="de-DE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6538440"/>
                  </a:ext>
                </a:extLst>
              </a:tr>
              <a:tr h="114439">
                <a:tc rowSpan="2"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 membership</a:t>
                      </a:r>
                      <a:endParaRPr lang="de-D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de-D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68</a:t>
                      </a:r>
                      <a:endParaRPr lang="de-DE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36.6</a:t>
                      </a:r>
                      <a:endParaRPr lang="de-DE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61963520"/>
                  </a:ext>
                </a:extLst>
              </a:tr>
              <a:tr h="114439">
                <a:tc vMerge="1"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 lang="de-DE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de-D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118</a:t>
                      </a:r>
                      <a:endParaRPr lang="de-DE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63.4</a:t>
                      </a:r>
                      <a:endParaRPr lang="de-DE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46620169"/>
                  </a:ext>
                </a:extLst>
              </a:tr>
              <a:tr h="114439">
                <a:tc rowSpan="3"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Tinnitus laterality</a:t>
                      </a:r>
                      <a:endParaRPr lang="de-D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Right</a:t>
                      </a:r>
                      <a:endParaRPr lang="de-D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31</a:t>
                      </a:r>
                      <a:endParaRPr lang="de-DE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16.7</a:t>
                      </a:r>
                      <a:endParaRPr lang="de-DE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5568300"/>
                  </a:ext>
                </a:extLst>
              </a:tr>
              <a:tr h="114439">
                <a:tc vMerge="1"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 lang="de-DE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Left</a:t>
                      </a:r>
                      <a:endParaRPr lang="de-DE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21</a:t>
                      </a:r>
                      <a:endParaRPr lang="de-DE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11.3</a:t>
                      </a:r>
                      <a:endParaRPr lang="de-DE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9933428"/>
                  </a:ext>
                </a:extLst>
              </a:tr>
              <a:tr h="114439">
                <a:tc vMerge="1"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 lang="de-DE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Bilateral</a:t>
                      </a:r>
                      <a:endParaRPr lang="de-D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134</a:t>
                      </a:r>
                      <a:endParaRPr lang="de-DE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72.0</a:t>
                      </a:r>
                      <a:endParaRPr lang="de-DE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8412418"/>
                  </a:ext>
                </a:extLst>
              </a:tr>
            </a:tbl>
          </a:graphicData>
        </a:graphic>
      </p:graphicFrame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EFEA63E9-1A96-9369-8D74-A1D26BC703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010539"/>
              </p:ext>
            </p:extLst>
          </p:nvPr>
        </p:nvGraphicFramePr>
        <p:xfrm>
          <a:off x="6875729" y="1400530"/>
          <a:ext cx="4288982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5067">
                  <a:extLst>
                    <a:ext uri="{9D8B030D-6E8A-4147-A177-3AD203B41FA5}">
                      <a16:colId xmlns:a16="http://schemas.microsoft.com/office/drawing/2014/main" val="470663325"/>
                    </a:ext>
                  </a:extLst>
                </a:gridCol>
                <a:gridCol w="1003915">
                  <a:extLst>
                    <a:ext uri="{9D8B030D-6E8A-4147-A177-3AD203B41FA5}">
                      <a16:colId xmlns:a16="http://schemas.microsoft.com/office/drawing/2014/main" val="933312085"/>
                    </a:ext>
                  </a:extLst>
                </a:gridCol>
              </a:tblGrid>
              <a:tr h="132609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Variable</a:t>
                      </a:r>
                      <a:endParaRPr lang="de-DE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Mean (SD)</a:t>
                      </a:r>
                      <a:endParaRPr lang="de-DE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53123651"/>
                  </a:ext>
                </a:extLst>
              </a:tr>
              <a:tr h="132609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Health Literacy (General) – long</a:t>
                      </a:r>
                      <a:endParaRPr lang="de-DE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3.22 (0.69)</a:t>
                      </a:r>
                      <a:endParaRPr lang="de-DE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73428904"/>
                  </a:ext>
                </a:extLst>
              </a:tr>
              <a:tr h="132609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Health Literacy (General) – short</a:t>
                      </a:r>
                      <a:endParaRPr lang="de-DE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1.99 (0.69)</a:t>
                      </a:r>
                      <a:endParaRPr lang="de-DE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85604555"/>
                  </a:ext>
                </a:extLst>
              </a:tr>
              <a:tr h="132609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Health Literacy (Tinnitus) – long</a:t>
                      </a:r>
                      <a:endParaRPr lang="de-DE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1.72 (0.68)</a:t>
                      </a:r>
                      <a:endParaRPr lang="de-DE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3270610"/>
                  </a:ext>
                </a:extLst>
              </a:tr>
              <a:tr h="132609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Health Literacy (Tinnitus) – short</a:t>
                      </a:r>
                      <a:endParaRPr lang="de-DE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2.21 (0.56)</a:t>
                      </a:r>
                      <a:endParaRPr lang="de-DE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4800480"/>
                  </a:ext>
                </a:extLst>
              </a:tr>
              <a:tr h="132609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Tinnitus Distress</a:t>
                      </a:r>
                      <a:endParaRPr lang="de-DE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1.88 (0.58)</a:t>
                      </a:r>
                      <a:endParaRPr lang="de-DE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45611327"/>
                  </a:ext>
                </a:extLst>
              </a:tr>
              <a:tr h="132609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Tinnitus Worries</a:t>
                      </a:r>
                      <a:endParaRPr lang="de-DE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2.14 (1.06)</a:t>
                      </a:r>
                      <a:endParaRPr lang="de-DE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09005591"/>
                  </a:ext>
                </a:extLst>
              </a:tr>
              <a:tr h="132609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Depression</a:t>
                      </a:r>
                      <a:endParaRPr lang="de-DE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1.50 (0.59)</a:t>
                      </a:r>
                      <a:endParaRPr lang="de-DE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26952698"/>
                  </a:ext>
                </a:extLst>
              </a:tr>
              <a:tr h="132609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Stress</a:t>
                      </a:r>
                      <a:endParaRPr lang="de-DE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2.68 (1.12)</a:t>
                      </a:r>
                      <a:endParaRPr lang="de-DE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4897912"/>
                  </a:ext>
                </a:extLst>
              </a:tr>
              <a:tr h="132609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Perceived Health</a:t>
                      </a:r>
                      <a:endParaRPr lang="de-DE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2.74 (0.83)</a:t>
                      </a:r>
                      <a:endParaRPr lang="de-DE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25595313"/>
                  </a:ext>
                </a:extLst>
              </a:tr>
              <a:tr h="132609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Quality of Life</a:t>
                      </a:r>
                      <a:endParaRPr lang="de-DE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3.23 (0.90)</a:t>
                      </a:r>
                      <a:endParaRPr lang="de-DE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64595217"/>
                  </a:ext>
                </a:extLst>
              </a:tr>
              <a:tr h="132609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Tinnitus Duration</a:t>
                      </a:r>
                      <a:endParaRPr lang="de-DE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15.57 (14.08)</a:t>
                      </a:r>
                      <a:endParaRPr lang="de-DE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75282835"/>
                  </a:ext>
                </a:extLst>
              </a:tr>
              <a:tr h="132609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Tinnitus Loudness</a:t>
                      </a:r>
                      <a:endParaRPr lang="de-DE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7.42 (2.17)</a:t>
                      </a:r>
                      <a:endParaRPr lang="de-DE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5429019"/>
                  </a:ext>
                </a:extLst>
              </a:tr>
              <a:tr h="132609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Hyperakusis</a:t>
                      </a:r>
                      <a:endParaRPr lang="de-DE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3.44 (1.18)</a:t>
                      </a:r>
                      <a:endParaRPr lang="de-DE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01560159"/>
                  </a:ext>
                </a:extLst>
              </a:tr>
              <a:tr h="132609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Hearing</a:t>
                      </a:r>
                      <a:endParaRPr lang="de-DE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2.38 (0.99)</a:t>
                      </a:r>
                      <a:endParaRPr lang="de-DE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8312363"/>
                  </a:ext>
                </a:extLst>
              </a:tr>
              <a:tr h="132609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Comorbidities (Number)</a:t>
                      </a:r>
                      <a:endParaRPr lang="de-DE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4.89 (2.95)</a:t>
                      </a:r>
                      <a:endParaRPr lang="de-DE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13569880"/>
                  </a:ext>
                </a:extLst>
              </a:tr>
              <a:tr h="132609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Consulted Doctors (Number)</a:t>
                      </a:r>
                      <a:endParaRPr lang="de-DE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3.04 (2.30)</a:t>
                      </a:r>
                      <a:endParaRPr lang="de-DE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91837494"/>
                  </a:ext>
                </a:extLst>
              </a:tr>
              <a:tr h="132609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Types of Therapies (Number)</a:t>
                      </a:r>
                      <a:endParaRPr lang="de-DE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3.30 (2.24)</a:t>
                      </a:r>
                      <a:endParaRPr lang="de-DE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2893972"/>
                  </a:ext>
                </a:extLst>
              </a:tr>
              <a:tr h="132609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Self Help Satisfaction</a:t>
                      </a:r>
                      <a:endParaRPr lang="de-DE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1.88 (0.82)</a:t>
                      </a:r>
                      <a:endParaRPr lang="de-DE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41182251"/>
                  </a:ext>
                </a:extLst>
              </a:tr>
              <a:tr h="132609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 dirty="0">
                          <a:effectLst/>
                        </a:rPr>
                        <a:t>Self Help - Doubts</a:t>
                      </a:r>
                      <a:endParaRPr lang="de-DE" sz="1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2.67 (0.79)</a:t>
                      </a:r>
                      <a:endParaRPr lang="de-DE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6332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514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ADFA8-E9A0-9428-4DCE-31BF9BD60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F4E3B48-56DF-7627-0339-59D167171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WP1 – Need Analysis: Results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16FC8F3-F9A8-269F-3CB8-05E8DFEE31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/>
              <a:t>Correlations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F7B45A2-0B70-71EF-F8FF-1ED7063CBE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C953F-34B1-4DD2-A3DB-3A35190EAD1A}" type="slidenum">
              <a:rPr lang="en-US" noProof="0" smtClean="0"/>
              <a:pPr/>
              <a:t>14</a:t>
            </a:fld>
            <a:endParaRPr lang="en-US" noProof="0" dirty="0"/>
          </a:p>
        </p:txBody>
      </p:sp>
      <p:sp>
        <p:nvSpPr>
          <p:cNvPr id="2" name="Footer Placeholder 9">
            <a:extLst>
              <a:ext uri="{FF2B5EF4-FFF2-40B4-BE49-F238E27FC236}">
                <a16:creationId xmlns:a16="http://schemas.microsoft.com/office/drawing/2014/main" id="{78FB0373-108E-8040-4D09-D36BD9970CF5}"/>
              </a:ext>
            </a:extLst>
          </p:cNvPr>
          <p:cNvSpPr txBox="1">
            <a:spLocks/>
          </p:cNvSpPr>
          <p:nvPr/>
        </p:nvSpPr>
        <p:spPr>
          <a:xfrm>
            <a:off x="1767482" y="6307118"/>
            <a:ext cx="4114800" cy="252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>
                <a:solidFill>
                  <a:schemeClr val="accent5"/>
                </a:solidFill>
              </a:rPr>
              <a:t>TinWise</a:t>
            </a:r>
            <a:r>
              <a:rPr lang="en-US" sz="1000" dirty="0">
                <a:solidFill>
                  <a:schemeClr val="accent5"/>
                </a:solidFill>
              </a:rPr>
              <a:t>: WP1 – Need Analysis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E74C52D-9903-0AC9-2008-F8BA5EB84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995" y="1228342"/>
            <a:ext cx="8900932" cy="494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05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68EAD-F024-B725-0A5F-B98C6C258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68D2986-F8A6-31DB-1B4B-178082EE2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WP1 – Need Analysis: Results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9B2AD69-5967-F4F4-9A1C-BA20E584E2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/>
              <a:t>Predictors of Tinnitus-Related Health Literacy (long)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B9232D1-CF02-DA9E-D3CE-9D5FB63505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C953F-34B1-4DD2-A3DB-3A35190EAD1A}" type="slidenum">
              <a:rPr lang="en-US" noProof="0" smtClean="0"/>
              <a:pPr/>
              <a:t>15</a:t>
            </a:fld>
            <a:endParaRPr lang="en-US" noProof="0" dirty="0"/>
          </a:p>
        </p:txBody>
      </p:sp>
      <p:sp>
        <p:nvSpPr>
          <p:cNvPr id="2" name="Footer Placeholder 9">
            <a:extLst>
              <a:ext uri="{FF2B5EF4-FFF2-40B4-BE49-F238E27FC236}">
                <a16:creationId xmlns:a16="http://schemas.microsoft.com/office/drawing/2014/main" id="{1B15D43C-8B82-F79D-49EF-49EC4600CF31}"/>
              </a:ext>
            </a:extLst>
          </p:cNvPr>
          <p:cNvSpPr txBox="1">
            <a:spLocks/>
          </p:cNvSpPr>
          <p:nvPr/>
        </p:nvSpPr>
        <p:spPr>
          <a:xfrm>
            <a:off x="1767482" y="6307118"/>
            <a:ext cx="4114800" cy="252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>
                <a:solidFill>
                  <a:schemeClr val="accent5"/>
                </a:solidFill>
              </a:rPr>
              <a:t>TinWise</a:t>
            </a:r>
            <a:r>
              <a:rPr lang="en-US" sz="1000" dirty="0">
                <a:solidFill>
                  <a:schemeClr val="accent5"/>
                </a:solidFill>
              </a:rPr>
              <a:t>: WP1 – Need Analysis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4BE677A-7101-BEFC-EB5B-48ACF6E8F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61268"/>
            <a:ext cx="77724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80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862CC-11F9-BCBA-37E4-7C83FC3EB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F9B3FB6-59F5-7B4D-5EDB-48D6A92E2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WP1 – Need Analysis: Results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311A0A4-CB3C-B35C-F6E7-85E64A97E9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/>
              <a:t>Predictors of Tinnitus-Related Health Literacy (long)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FF200A8-0468-87DC-C527-B6DF600EFF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C953F-34B1-4DD2-A3DB-3A35190EAD1A}" type="slidenum">
              <a:rPr lang="en-US" noProof="0" smtClean="0"/>
              <a:pPr/>
              <a:t>16</a:t>
            </a:fld>
            <a:endParaRPr lang="en-US" noProof="0" dirty="0"/>
          </a:p>
        </p:txBody>
      </p:sp>
      <p:sp>
        <p:nvSpPr>
          <p:cNvPr id="2" name="Footer Placeholder 9">
            <a:extLst>
              <a:ext uri="{FF2B5EF4-FFF2-40B4-BE49-F238E27FC236}">
                <a16:creationId xmlns:a16="http://schemas.microsoft.com/office/drawing/2014/main" id="{5076EC0A-0E75-5494-2BE0-62477EE8CA33}"/>
              </a:ext>
            </a:extLst>
          </p:cNvPr>
          <p:cNvSpPr txBox="1">
            <a:spLocks/>
          </p:cNvSpPr>
          <p:nvPr/>
        </p:nvSpPr>
        <p:spPr>
          <a:xfrm>
            <a:off x="1767482" y="6307118"/>
            <a:ext cx="4114800" cy="252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>
                <a:solidFill>
                  <a:schemeClr val="accent5"/>
                </a:solidFill>
              </a:rPr>
              <a:t>TinWise</a:t>
            </a:r>
            <a:r>
              <a:rPr lang="en-US" sz="1000" dirty="0">
                <a:solidFill>
                  <a:schemeClr val="accent5"/>
                </a:solidFill>
              </a:rPr>
              <a:t>: WP1 – Need Analysis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C962A1B3-08E0-0F35-691F-5DD5D958D3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252712"/>
              </p:ext>
            </p:extLst>
          </p:nvPr>
        </p:nvGraphicFramePr>
        <p:xfrm>
          <a:off x="1509470" y="1535393"/>
          <a:ext cx="9173059" cy="42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539">
                  <a:extLst>
                    <a:ext uri="{9D8B030D-6E8A-4147-A177-3AD203B41FA5}">
                      <a16:colId xmlns:a16="http://schemas.microsoft.com/office/drawing/2014/main" val="1874324217"/>
                    </a:ext>
                  </a:extLst>
                </a:gridCol>
                <a:gridCol w="621120">
                  <a:extLst>
                    <a:ext uri="{9D8B030D-6E8A-4147-A177-3AD203B41FA5}">
                      <a16:colId xmlns:a16="http://schemas.microsoft.com/office/drawing/2014/main" val="4236468794"/>
                    </a:ext>
                  </a:extLst>
                </a:gridCol>
                <a:gridCol w="1181147">
                  <a:extLst>
                    <a:ext uri="{9D8B030D-6E8A-4147-A177-3AD203B41FA5}">
                      <a16:colId xmlns:a16="http://schemas.microsoft.com/office/drawing/2014/main" val="1725941693"/>
                    </a:ext>
                  </a:extLst>
                </a:gridCol>
                <a:gridCol w="610937">
                  <a:extLst>
                    <a:ext uri="{9D8B030D-6E8A-4147-A177-3AD203B41FA5}">
                      <a16:colId xmlns:a16="http://schemas.microsoft.com/office/drawing/2014/main" val="53314092"/>
                    </a:ext>
                  </a:extLst>
                </a:gridCol>
                <a:gridCol w="712761">
                  <a:extLst>
                    <a:ext uri="{9D8B030D-6E8A-4147-A177-3AD203B41FA5}">
                      <a16:colId xmlns:a16="http://schemas.microsoft.com/office/drawing/2014/main" val="756643046"/>
                    </a:ext>
                  </a:extLst>
                </a:gridCol>
                <a:gridCol w="1150600">
                  <a:extLst>
                    <a:ext uri="{9D8B030D-6E8A-4147-A177-3AD203B41FA5}">
                      <a16:colId xmlns:a16="http://schemas.microsoft.com/office/drawing/2014/main" val="2954377990"/>
                    </a:ext>
                  </a:extLst>
                </a:gridCol>
                <a:gridCol w="580391">
                  <a:extLst>
                    <a:ext uri="{9D8B030D-6E8A-4147-A177-3AD203B41FA5}">
                      <a16:colId xmlns:a16="http://schemas.microsoft.com/office/drawing/2014/main" val="528049130"/>
                    </a:ext>
                  </a:extLst>
                </a:gridCol>
                <a:gridCol w="631303">
                  <a:extLst>
                    <a:ext uri="{9D8B030D-6E8A-4147-A177-3AD203B41FA5}">
                      <a16:colId xmlns:a16="http://schemas.microsoft.com/office/drawing/2014/main" val="540279011"/>
                    </a:ext>
                  </a:extLst>
                </a:gridCol>
                <a:gridCol w="1089505">
                  <a:extLst>
                    <a:ext uri="{9D8B030D-6E8A-4147-A177-3AD203B41FA5}">
                      <a16:colId xmlns:a16="http://schemas.microsoft.com/office/drawing/2014/main" val="474161085"/>
                    </a:ext>
                  </a:extLst>
                </a:gridCol>
                <a:gridCol w="600756">
                  <a:extLst>
                    <a:ext uri="{9D8B030D-6E8A-4147-A177-3AD203B41FA5}">
                      <a16:colId xmlns:a16="http://schemas.microsoft.com/office/drawing/2014/main" val="45883498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de-D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marL="6350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Model 1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 lang="de-DE" sz="2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 lang="de-DE" sz="2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marL="6350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Model 2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 lang="de-DE" sz="2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 lang="de-DE" sz="2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marL="6350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Model 3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 lang="de-DE" sz="2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 lang="de-DE" sz="2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1163394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de-D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effectLst/>
                          <a:latin typeface="+mn-lt"/>
                        </a:rPr>
                        <a:t>Beta</a:t>
                      </a:r>
                      <a:endParaRPr lang="de-DE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effectLst/>
                          <a:latin typeface="+mn-lt"/>
                        </a:rPr>
                        <a:t>CI</a:t>
                      </a:r>
                      <a:endParaRPr lang="de-DE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effectLst/>
                          <a:latin typeface="+mn-lt"/>
                        </a:rPr>
                        <a:t>p</a:t>
                      </a:r>
                      <a:endParaRPr lang="de-DE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effectLst/>
                          <a:latin typeface="+mn-lt"/>
                        </a:rPr>
                        <a:t>Beta</a:t>
                      </a:r>
                      <a:endParaRPr lang="de-DE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effectLst/>
                          <a:latin typeface="+mn-lt"/>
                        </a:rPr>
                        <a:t>CI</a:t>
                      </a:r>
                      <a:endParaRPr lang="de-DE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effectLst/>
                          <a:latin typeface="+mn-lt"/>
                        </a:rPr>
                        <a:t>p</a:t>
                      </a:r>
                      <a:endParaRPr lang="de-DE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effectLst/>
                          <a:latin typeface="+mn-lt"/>
                        </a:rPr>
                        <a:t>Beta</a:t>
                      </a:r>
                      <a:endParaRPr lang="de-DE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effectLst/>
                          <a:latin typeface="+mn-lt"/>
                        </a:rPr>
                        <a:t>CI</a:t>
                      </a:r>
                      <a:endParaRPr lang="de-DE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effectLst/>
                          <a:latin typeface="+mn-lt"/>
                        </a:rPr>
                        <a:t>p</a:t>
                      </a:r>
                      <a:endParaRPr lang="de-DE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467215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Health Literacy (general)</a:t>
                      </a:r>
                      <a:endParaRPr lang="de-D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-0.102</a:t>
                      </a:r>
                      <a:endParaRPr lang="de-D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[-0.221, 0.016]</a:t>
                      </a:r>
                      <a:endParaRPr lang="de-D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0.091</a:t>
                      </a:r>
                      <a:endParaRPr lang="de-D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-0.105</a:t>
                      </a:r>
                      <a:endParaRPr lang="de-D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[-0.222, 0.011]</a:t>
                      </a:r>
                      <a:endParaRPr lang="de-D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0.076</a:t>
                      </a:r>
                      <a:endParaRPr lang="de-D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-0.102</a:t>
                      </a:r>
                      <a:endParaRPr lang="de-D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[-0.218, 0.015]</a:t>
                      </a:r>
                      <a:endParaRPr lang="de-D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0.086</a:t>
                      </a:r>
                      <a:endParaRPr lang="de-D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5766018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Self-Help Membership</a:t>
                      </a:r>
                      <a:endParaRPr lang="de-D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-0.053</a:t>
                      </a:r>
                      <a:endParaRPr lang="de-D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[-0.221, 0.116]</a:t>
                      </a:r>
                      <a:endParaRPr lang="de-D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0.537</a:t>
                      </a:r>
                      <a:endParaRPr lang="de-D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-0.082</a:t>
                      </a:r>
                      <a:endParaRPr lang="de-D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[-0.246, 0.082]</a:t>
                      </a:r>
                      <a:endParaRPr lang="de-D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0.325</a:t>
                      </a:r>
                      <a:endParaRPr lang="de-D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-0.072</a:t>
                      </a:r>
                      <a:endParaRPr lang="de-D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[-0.236, 0.092]</a:t>
                      </a:r>
                      <a:endParaRPr lang="de-D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0.385</a:t>
                      </a:r>
                      <a:endParaRPr lang="de-D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288134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Tinnitus-related Distress</a:t>
                      </a:r>
                      <a:endParaRPr lang="de-D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de-D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de-D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de-D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0.302</a:t>
                      </a:r>
                      <a:endParaRPr lang="de-D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[0.143, 0.461]</a:t>
                      </a:r>
                      <a:endParaRPr lang="de-D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&lt; .001</a:t>
                      </a:r>
                      <a:endParaRPr lang="de-D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0.237</a:t>
                      </a:r>
                      <a:endParaRPr lang="de-D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[0.059, 0.414]</a:t>
                      </a:r>
                      <a:endParaRPr lang="de-D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0.009</a:t>
                      </a:r>
                      <a:endParaRPr lang="de-D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568394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Comorbidities (Number)</a:t>
                      </a:r>
                      <a:endParaRPr lang="de-D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de-D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de-D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de-D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-0.018</a:t>
                      </a:r>
                      <a:endParaRPr lang="de-D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[-0.049, 0.014]</a:t>
                      </a:r>
                      <a:endParaRPr lang="de-D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0.279</a:t>
                      </a:r>
                      <a:endParaRPr lang="de-D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-0.023</a:t>
                      </a:r>
                      <a:endParaRPr lang="de-D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[-0.056, 0.009]</a:t>
                      </a:r>
                      <a:endParaRPr lang="de-D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0.159</a:t>
                      </a:r>
                      <a:endParaRPr lang="de-D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19864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Quality of Life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de-D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de-D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de-D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de-D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de-D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de-D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-0.089</a:t>
                      </a:r>
                      <a:endParaRPr lang="de-D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[-0.198, 0.021]</a:t>
                      </a:r>
                      <a:endParaRPr lang="de-D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0.112</a:t>
                      </a:r>
                      <a:endParaRPr lang="de-D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2191975"/>
                  </a:ext>
                </a:extLst>
              </a:tr>
            </a:tbl>
          </a:graphicData>
        </a:graphic>
      </p:graphicFrame>
      <p:sp>
        <p:nvSpPr>
          <p:cNvPr id="8" name="Rechteck 7">
            <a:extLst>
              <a:ext uri="{FF2B5EF4-FFF2-40B4-BE49-F238E27FC236}">
                <a16:creationId xmlns:a16="http://schemas.microsoft.com/office/drawing/2014/main" id="{1BE9D2A1-0243-041E-D1DE-D3CF93EA836E}"/>
              </a:ext>
            </a:extLst>
          </p:cNvPr>
          <p:cNvSpPr/>
          <p:nvPr/>
        </p:nvSpPr>
        <p:spPr>
          <a:xfrm>
            <a:off x="8446891" y="4074281"/>
            <a:ext cx="2235638" cy="435935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72000" rIns="126000" bIns="72000" rtlCol="0" anchor="t">
            <a:noAutofit/>
          </a:bodyPr>
          <a:lstStyle/>
          <a:p>
            <a:pPr algn="l">
              <a:spcAft>
                <a:spcPts val="600"/>
              </a:spcAft>
            </a:pPr>
            <a:endParaRPr lang="de-D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009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48004-4041-BFD4-99D8-568CCA70F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388D2923-7EF4-FF8E-76B6-3C44D999A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WP1 – Need Analysis: Results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4180356-D36A-4119-436C-BFC1E97454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/>
              <a:t>Demographic Predictors of General Health Literacy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9030730-06EE-BDF2-6EF7-7CC562DC0A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C953F-34B1-4DD2-A3DB-3A35190EAD1A}" type="slidenum">
              <a:rPr lang="en-US" noProof="0" smtClean="0"/>
              <a:pPr/>
              <a:t>17</a:t>
            </a:fld>
            <a:endParaRPr lang="en-US" noProof="0" dirty="0"/>
          </a:p>
        </p:txBody>
      </p:sp>
      <p:sp>
        <p:nvSpPr>
          <p:cNvPr id="2" name="Footer Placeholder 9">
            <a:extLst>
              <a:ext uri="{FF2B5EF4-FFF2-40B4-BE49-F238E27FC236}">
                <a16:creationId xmlns:a16="http://schemas.microsoft.com/office/drawing/2014/main" id="{83A184B0-46CB-E435-E87A-B68DDE5E93CD}"/>
              </a:ext>
            </a:extLst>
          </p:cNvPr>
          <p:cNvSpPr txBox="1">
            <a:spLocks/>
          </p:cNvSpPr>
          <p:nvPr/>
        </p:nvSpPr>
        <p:spPr>
          <a:xfrm>
            <a:off x="1767482" y="6307118"/>
            <a:ext cx="4114800" cy="252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>
                <a:solidFill>
                  <a:schemeClr val="accent5"/>
                </a:solidFill>
              </a:rPr>
              <a:t>TinWise</a:t>
            </a:r>
            <a:r>
              <a:rPr lang="en-US" sz="1000" dirty="0">
                <a:solidFill>
                  <a:schemeClr val="accent5"/>
                </a:solidFill>
              </a:rPr>
              <a:t>: WP1 – Need Analysis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23B636DD-80D0-34C7-3AF0-E23423E0F3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114390"/>
              </p:ext>
            </p:extLst>
          </p:nvPr>
        </p:nvGraphicFramePr>
        <p:xfrm>
          <a:off x="2635508" y="1579077"/>
          <a:ext cx="6920983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634">
                  <a:extLst>
                    <a:ext uri="{9D8B030D-6E8A-4147-A177-3AD203B41FA5}">
                      <a16:colId xmlns:a16="http://schemas.microsoft.com/office/drawing/2014/main" val="1229175306"/>
                    </a:ext>
                  </a:extLst>
                </a:gridCol>
                <a:gridCol w="684368">
                  <a:extLst>
                    <a:ext uri="{9D8B030D-6E8A-4147-A177-3AD203B41FA5}">
                      <a16:colId xmlns:a16="http://schemas.microsoft.com/office/drawing/2014/main" val="2242529945"/>
                    </a:ext>
                  </a:extLst>
                </a:gridCol>
                <a:gridCol w="1378763">
                  <a:extLst>
                    <a:ext uri="{9D8B030D-6E8A-4147-A177-3AD203B41FA5}">
                      <a16:colId xmlns:a16="http://schemas.microsoft.com/office/drawing/2014/main" val="1384162306"/>
                    </a:ext>
                  </a:extLst>
                </a:gridCol>
                <a:gridCol w="781218">
                  <a:extLst>
                    <a:ext uri="{9D8B030D-6E8A-4147-A177-3AD203B41FA5}">
                      <a16:colId xmlns:a16="http://schemas.microsoft.com/office/drawing/2014/main" val="746412778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 err="1">
                          <a:effectLst/>
                        </a:rPr>
                        <a:t>Prädiktor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Beta</a:t>
                      </a:r>
                      <a:endParaRPr lang="de-DE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CI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p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609409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Age: 30–39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-0.992</a:t>
                      </a:r>
                      <a:endParaRPr lang="de-DE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[-2.426, 0.443]</a:t>
                      </a:r>
                      <a:endParaRPr lang="de-DE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0.174</a:t>
                      </a:r>
                      <a:endParaRPr lang="de-DE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4094123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Age: 40–49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-1.319</a:t>
                      </a:r>
                      <a:endParaRPr lang="de-DE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[-2.707, 0.068]</a:t>
                      </a:r>
                      <a:endParaRPr lang="de-DE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0.062</a:t>
                      </a:r>
                      <a:endParaRPr lang="de-DE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7078793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Age: 50–59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-1.127</a:t>
                      </a:r>
                      <a:endParaRPr lang="de-DE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[-2.499, 0.245]</a:t>
                      </a:r>
                      <a:endParaRPr lang="de-DE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0.107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0228009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Age: 60 or older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-1.074</a:t>
                      </a:r>
                      <a:endParaRPr lang="de-DE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[-2.429, 0.28]</a:t>
                      </a:r>
                      <a:endParaRPr lang="de-DE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0.119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4551977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Education: Intermediate secondary degree (10th grade)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-0.088</a:t>
                      </a:r>
                      <a:endParaRPr lang="de-DE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[-0.438, 0.262]</a:t>
                      </a:r>
                      <a:endParaRPr lang="de-DE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0.620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0206398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Education: Upper secondary degree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0.163</a:t>
                      </a:r>
                      <a:endParaRPr lang="de-DE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[-0.243, 0.569]</a:t>
                      </a:r>
                      <a:endParaRPr lang="de-DE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0.428</a:t>
                      </a:r>
                      <a:endParaRPr lang="de-DE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635649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Education: University / University of Applied Sciences degree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0.157</a:t>
                      </a:r>
                      <a:endParaRPr lang="de-DE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[-0.157, 0.47]</a:t>
                      </a:r>
                      <a:endParaRPr lang="de-DE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0.325</a:t>
                      </a:r>
                      <a:endParaRPr lang="de-DE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372207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Gender: Male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-0.229</a:t>
                      </a:r>
                      <a:endParaRPr lang="de-DE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[-0.439, -0.019]</a:t>
                      </a:r>
                      <a:endParaRPr lang="de-DE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0.033</a:t>
                      </a:r>
                      <a:endParaRPr lang="de-DE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4820094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Partnership: No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-0.072</a:t>
                      </a:r>
                      <a:endParaRPr lang="de-DE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[-0.332, 0.189]</a:t>
                      </a:r>
                      <a:endParaRPr lang="de-DE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0.588</a:t>
                      </a:r>
                      <a:endParaRPr lang="de-DE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637339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Employment: Part-time employed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-0.198</a:t>
                      </a:r>
                      <a:endParaRPr lang="de-DE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[-0.508, 0.111]</a:t>
                      </a:r>
                      <a:endParaRPr lang="de-DE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0.208</a:t>
                      </a:r>
                      <a:endParaRPr lang="de-DE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9722513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Employment: Full-time employed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-0.244</a:t>
                      </a:r>
                      <a:endParaRPr lang="de-DE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[-0.515, 0.027]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0.077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32570313"/>
                  </a:ext>
                </a:extLst>
              </a:tr>
            </a:tbl>
          </a:graphicData>
        </a:graphic>
      </p:graphicFrame>
      <p:sp>
        <p:nvSpPr>
          <p:cNvPr id="8" name="Rechteck 7">
            <a:extLst>
              <a:ext uri="{FF2B5EF4-FFF2-40B4-BE49-F238E27FC236}">
                <a16:creationId xmlns:a16="http://schemas.microsoft.com/office/drawing/2014/main" id="{3E1702E9-96F9-446F-990B-F6F798D9E5CB}"/>
              </a:ext>
            </a:extLst>
          </p:cNvPr>
          <p:cNvSpPr/>
          <p:nvPr/>
        </p:nvSpPr>
        <p:spPr>
          <a:xfrm>
            <a:off x="6666613" y="4401879"/>
            <a:ext cx="2958171" cy="491109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72000" rIns="126000" bIns="72000" rtlCol="0" anchor="t">
            <a:noAutofit/>
          </a:bodyPr>
          <a:lstStyle/>
          <a:p>
            <a:pPr algn="l">
              <a:spcAft>
                <a:spcPts val="600"/>
              </a:spcAft>
            </a:pP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B01CD62-BFC2-3488-0117-F55F276B46D3}"/>
              </a:ext>
            </a:extLst>
          </p:cNvPr>
          <p:cNvSpPr txBox="1"/>
          <p:nvPr/>
        </p:nvSpPr>
        <p:spPr>
          <a:xfrm>
            <a:off x="871870" y="1733107"/>
            <a:ext cx="108202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de-DE" sz="1600" dirty="0"/>
              <a:t>Long Version</a:t>
            </a:r>
          </a:p>
        </p:txBody>
      </p:sp>
    </p:spTree>
    <p:extLst>
      <p:ext uri="{BB962C8B-B14F-4D97-AF65-F5344CB8AC3E}">
        <p14:creationId xmlns:p14="http://schemas.microsoft.com/office/powerpoint/2010/main" val="3099200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E51B2-D638-4213-A029-EDFEA1CB1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933557D-8D40-D994-A17E-1D0852F20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WP1 – Need Analysis: Results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1D5F172C-1D02-5985-A130-0A5714BD6F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/>
              <a:t>Demographic Predictors of General Health Literacy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0466DA4-828F-1A5A-9139-3763392853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C953F-34B1-4DD2-A3DB-3A35190EAD1A}" type="slidenum">
              <a:rPr lang="en-US" noProof="0" smtClean="0"/>
              <a:pPr/>
              <a:t>18</a:t>
            </a:fld>
            <a:endParaRPr lang="en-US" noProof="0" dirty="0"/>
          </a:p>
        </p:txBody>
      </p:sp>
      <p:sp>
        <p:nvSpPr>
          <p:cNvPr id="2" name="Footer Placeholder 9">
            <a:extLst>
              <a:ext uri="{FF2B5EF4-FFF2-40B4-BE49-F238E27FC236}">
                <a16:creationId xmlns:a16="http://schemas.microsoft.com/office/drawing/2014/main" id="{BB84DFFF-8F00-A1F4-AF7B-0F0FF003C64D}"/>
              </a:ext>
            </a:extLst>
          </p:cNvPr>
          <p:cNvSpPr txBox="1">
            <a:spLocks/>
          </p:cNvSpPr>
          <p:nvPr/>
        </p:nvSpPr>
        <p:spPr>
          <a:xfrm>
            <a:off x="1767482" y="6307118"/>
            <a:ext cx="4114800" cy="252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>
                <a:solidFill>
                  <a:schemeClr val="accent5"/>
                </a:solidFill>
              </a:rPr>
              <a:t>TinWise</a:t>
            </a:r>
            <a:r>
              <a:rPr lang="en-US" sz="1000" dirty="0">
                <a:solidFill>
                  <a:schemeClr val="accent5"/>
                </a:solidFill>
              </a:rPr>
              <a:t>: WP1 – Need Analysis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4EF2AB20-519C-8E50-01EF-F6F7BEDE80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380004"/>
              </p:ext>
            </p:extLst>
          </p:nvPr>
        </p:nvGraphicFramePr>
        <p:xfrm>
          <a:off x="2635508" y="1579077"/>
          <a:ext cx="6920983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634">
                  <a:extLst>
                    <a:ext uri="{9D8B030D-6E8A-4147-A177-3AD203B41FA5}">
                      <a16:colId xmlns:a16="http://schemas.microsoft.com/office/drawing/2014/main" val="1229175306"/>
                    </a:ext>
                  </a:extLst>
                </a:gridCol>
                <a:gridCol w="684368">
                  <a:extLst>
                    <a:ext uri="{9D8B030D-6E8A-4147-A177-3AD203B41FA5}">
                      <a16:colId xmlns:a16="http://schemas.microsoft.com/office/drawing/2014/main" val="2242529945"/>
                    </a:ext>
                  </a:extLst>
                </a:gridCol>
                <a:gridCol w="1378763">
                  <a:extLst>
                    <a:ext uri="{9D8B030D-6E8A-4147-A177-3AD203B41FA5}">
                      <a16:colId xmlns:a16="http://schemas.microsoft.com/office/drawing/2014/main" val="1384162306"/>
                    </a:ext>
                  </a:extLst>
                </a:gridCol>
                <a:gridCol w="781218">
                  <a:extLst>
                    <a:ext uri="{9D8B030D-6E8A-4147-A177-3AD203B41FA5}">
                      <a16:colId xmlns:a16="http://schemas.microsoft.com/office/drawing/2014/main" val="746412778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 err="1">
                          <a:effectLst/>
                        </a:rPr>
                        <a:t>Prädiktor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Beta</a:t>
                      </a:r>
                      <a:endParaRPr lang="de-DE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CI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p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609409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Age: 30–39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1.153</a:t>
                      </a:r>
                      <a:endParaRPr lang="de-DE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[-0.278, 2.584]</a:t>
                      </a:r>
                      <a:endParaRPr lang="de-DE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0.113</a:t>
                      </a:r>
                      <a:endParaRPr lang="de-DE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4094123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Age: 40–49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1.100</a:t>
                      </a:r>
                      <a:endParaRPr lang="de-DE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[-0.283, 2.484]</a:t>
                      </a:r>
                      <a:endParaRPr lang="de-DE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0.118</a:t>
                      </a:r>
                      <a:endParaRPr lang="de-DE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7078793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Age: 50–59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1.264</a:t>
                      </a:r>
                      <a:endParaRPr lang="de-DE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[-0.105, 2.632]</a:t>
                      </a:r>
                      <a:endParaRPr lang="de-DE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0.07</a:t>
                      </a:r>
                      <a:endParaRPr lang="de-DE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0228009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Age: 60 or older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1.281</a:t>
                      </a:r>
                      <a:endParaRPr lang="de-DE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[-0.07, 2.632]</a:t>
                      </a:r>
                      <a:endParaRPr lang="de-DE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0.063</a:t>
                      </a:r>
                      <a:endParaRPr lang="de-DE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4551977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Education: Intermediate secondary degree (10th grade)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-0.426</a:t>
                      </a:r>
                      <a:endParaRPr lang="de-DE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[-0.775, -0.077]</a:t>
                      </a:r>
                      <a:endParaRPr lang="de-DE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0.017</a:t>
                      </a:r>
                      <a:endParaRPr lang="de-DE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0206398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Education: Upper secondary degree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-0.341</a:t>
                      </a:r>
                      <a:endParaRPr lang="de-DE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[-0.746, 0.064]</a:t>
                      </a:r>
                      <a:endParaRPr lang="de-DE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0.098</a:t>
                      </a:r>
                      <a:endParaRPr lang="de-DE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635649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Education: University / University of Applied Sciences degree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-0.592</a:t>
                      </a:r>
                      <a:endParaRPr lang="de-DE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[-0.905, -0.279]</a:t>
                      </a:r>
                      <a:endParaRPr lang="de-DE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&lt; .001</a:t>
                      </a:r>
                      <a:endParaRPr lang="de-DE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372207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Gender: Male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0.084</a:t>
                      </a:r>
                      <a:endParaRPr lang="de-DE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[-0.125, 0.293]</a:t>
                      </a:r>
                      <a:endParaRPr lang="de-DE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0.429</a:t>
                      </a:r>
                      <a:endParaRPr lang="de-DE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4820094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Partnership: No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0.035</a:t>
                      </a:r>
                      <a:endParaRPr lang="de-DE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[-0.225, 0.294]</a:t>
                      </a:r>
                      <a:endParaRPr lang="de-DE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0.793</a:t>
                      </a:r>
                      <a:endParaRPr lang="de-DE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637339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Employment: Part-time employed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-0.287</a:t>
                      </a:r>
                      <a:endParaRPr lang="de-DE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[-0.595, 0.022]</a:t>
                      </a:r>
                      <a:endParaRPr lang="de-DE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0.069</a:t>
                      </a:r>
                      <a:endParaRPr lang="de-DE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9722513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Employment: Full-time employed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-0.004</a:t>
                      </a:r>
                      <a:endParaRPr lang="de-DE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[-0.274, 0.266]</a:t>
                      </a:r>
                      <a:endParaRPr lang="de-DE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0.978</a:t>
                      </a:r>
                      <a:endParaRPr lang="de-DE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32570313"/>
                  </a:ext>
                </a:extLst>
              </a:tr>
            </a:tbl>
          </a:graphicData>
        </a:graphic>
      </p:graphicFrame>
      <p:sp>
        <p:nvSpPr>
          <p:cNvPr id="8" name="Rechteck 7">
            <a:extLst>
              <a:ext uri="{FF2B5EF4-FFF2-40B4-BE49-F238E27FC236}">
                <a16:creationId xmlns:a16="http://schemas.microsoft.com/office/drawing/2014/main" id="{EDEC6EA7-1446-BF1E-339E-FF3249486AFD}"/>
              </a:ext>
            </a:extLst>
          </p:cNvPr>
          <p:cNvSpPr/>
          <p:nvPr/>
        </p:nvSpPr>
        <p:spPr>
          <a:xfrm>
            <a:off x="6655980" y="4029734"/>
            <a:ext cx="2958171" cy="491109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72000" rIns="126000" bIns="72000" rtlCol="0" anchor="t">
            <a:noAutofit/>
          </a:bodyPr>
          <a:lstStyle/>
          <a:p>
            <a:pPr algn="l">
              <a:spcAft>
                <a:spcPts val="600"/>
              </a:spcAft>
            </a:pP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97B5EF1-4784-23C8-F614-01F5D9715B9D}"/>
              </a:ext>
            </a:extLst>
          </p:cNvPr>
          <p:cNvSpPr txBox="1"/>
          <p:nvPr/>
        </p:nvSpPr>
        <p:spPr>
          <a:xfrm>
            <a:off x="871870" y="1733107"/>
            <a:ext cx="113172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de-DE" sz="1600" dirty="0"/>
              <a:t>Short Version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E97FAE3-0902-74B0-1D27-B396D199B9CE}"/>
              </a:ext>
            </a:extLst>
          </p:cNvPr>
          <p:cNvSpPr/>
          <p:nvPr/>
        </p:nvSpPr>
        <p:spPr>
          <a:xfrm>
            <a:off x="6648416" y="3334563"/>
            <a:ext cx="2958171" cy="491109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72000" rIns="126000" bIns="72000" rtlCol="0" anchor="t">
            <a:noAutofit/>
          </a:bodyPr>
          <a:lstStyle/>
          <a:p>
            <a:pPr algn="l">
              <a:spcAft>
                <a:spcPts val="600"/>
              </a:spcAft>
            </a:pPr>
            <a:endParaRPr lang="de-D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987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6584D-B6D8-30FB-C423-06C78C584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CAFF888-6F8D-50E7-3383-1B58DD76F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WP1 – Need Analysis: Results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AE171B7-5C1E-A63E-02D8-60C56701EE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/>
              <a:t>Demographic Predictors of Tinnitus Health Literacy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E838266-D20C-3D71-F05E-1548F9C801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C953F-34B1-4DD2-A3DB-3A35190EAD1A}" type="slidenum">
              <a:rPr lang="en-US" noProof="0" smtClean="0"/>
              <a:pPr/>
              <a:t>19</a:t>
            </a:fld>
            <a:endParaRPr lang="en-US" noProof="0" dirty="0"/>
          </a:p>
        </p:txBody>
      </p:sp>
      <p:sp>
        <p:nvSpPr>
          <p:cNvPr id="2" name="Footer Placeholder 9">
            <a:extLst>
              <a:ext uri="{FF2B5EF4-FFF2-40B4-BE49-F238E27FC236}">
                <a16:creationId xmlns:a16="http://schemas.microsoft.com/office/drawing/2014/main" id="{A361E85F-A89B-762B-97E2-134C1D28248B}"/>
              </a:ext>
            </a:extLst>
          </p:cNvPr>
          <p:cNvSpPr txBox="1">
            <a:spLocks/>
          </p:cNvSpPr>
          <p:nvPr/>
        </p:nvSpPr>
        <p:spPr>
          <a:xfrm>
            <a:off x="1767482" y="6307118"/>
            <a:ext cx="4114800" cy="252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>
                <a:solidFill>
                  <a:schemeClr val="accent5"/>
                </a:solidFill>
              </a:rPr>
              <a:t>TinWise</a:t>
            </a:r>
            <a:r>
              <a:rPr lang="en-US" sz="1000" dirty="0">
                <a:solidFill>
                  <a:schemeClr val="accent5"/>
                </a:solidFill>
              </a:rPr>
              <a:t>: WP1 – Need Analysis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0308C4B1-6A5F-38F1-4DF4-2E0EB8F911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620484"/>
              </p:ext>
            </p:extLst>
          </p:nvPr>
        </p:nvGraphicFramePr>
        <p:xfrm>
          <a:off x="2635508" y="1579077"/>
          <a:ext cx="6920983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634">
                  <a:extLst>
                    <a:ext uri="{9D8B030D-6E8A-4147-A177-3AD203B41FA5}">
                      <a16:colId xmlns:a16="http://schemas.microsoft.com/office/drawing/2014/main" val="1229175306"/>
                    </a:ext>
                  </a:extLst>
                </a:gridCol>
                <a:gridCol w="684368">
                  <a:extLst>
                    <a:ext uri="{9D8B030D-6E8A-4147-A177-3AD203B41FA5}">
                      <a16:colId xmlns:a16="http://schemas.microsoft.com/office/drawing/2014/main" val="2242529945"/>
                    </a:ext>
                  </a:extLst>
                </a:gridCol>
                <a:gridCol w="1378763">
                  <a:extLst>
                    <a:ext uri="{9D8B030D-6E8A-4147-A177-3AD203B41FA5}">
                      <a16:colId xmlns:a16="http://schemas.microsoft.com/office/drawing/2014/main" val="1384162306"/>
                    </a:ext>
                  </a:extLst>
                </a:gridCol>
                <a:gridCol w="781218">
                  <a:extLst>
                    <a:ext uri="{9D8B030D-6E8A-4147-A177-3AD203B41FA5}">
                      <a16:colId xmlns:a16="http://schemas.microsoft.com/office/drawing/2014/main" val="746412778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 err="1">
                          <a:effectLst/>
                        </a:rPr>
                        <a:t>Prädiktor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Beta</a:t>
                      </a:r>
                      <a:endParaRPr lang="de-DE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CI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p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609409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Age: 30–39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0.360</a:t>
                      </a:r>
                      <a:endParaRPr lang="de-DE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[-0.863, 1.582]</a:t>
                      </a:r>
                      <a:endParaRPr lang="de-DE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0.562</a:t>
                      </a:r>
                      <a:endParaRPr lang="de-DE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4094123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Age: 40–49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0.474</a:t>
                      </a:r>
                      <a:endParaRPr lang="de-DE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[-0.709, 1.656]</a:t>
                      </a:r>
                      <a:endParaRPr lang="de-DE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0.430</a:t>
                      </a:r>
                      <a:endParaRPr lang="de-DE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7078793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Age: 50–59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0.495</a:t>
                      </a:r>
                      <a:endParaRPr lang="de-DE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[-0.674, 1.665]</a:t>
                      </a:r>
                      <a:endParaRPr lang="de-DE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0.404</a:t>
                      </a:r>
                      <a:endParaRPr lang="de-DE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0228009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Age: 60 or older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0.550</a:t>
                      </a:r>
                      <a:endParaRPr lang="de-DE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[-0.605, 1.705]</a:t>
                      </a:r>
                      <a:endParaRPr lang="de-DE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0.348</a:t>
                      </a:r>
                      <a:endParaRPr lang="de-DE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4551977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Education: Intermediate secondary degree (10th grade)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-0.088</a:t>
                      </a:r>
                      <a:endParaRPr lang="de-DE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[-0.387, 0.21]</a:t>
                      </a:r>
                      <a:endParaRPr lang="de-DE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0.559</a:t>
                      </a:r>
                      <a:endParaRPr lang="de-DE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0206398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Education: Upper secondary degree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0.219</a:t>
                      </a:r>
                      <a:endParaRPr lang="de-DE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[-0.127, 0.565]</a:t>
                      </a:r>
                      <a:endParaRPr lang="de-DE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0.214</a:t>
                      </a:r>
                      <a:endParaRPr lang="de-DE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635649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Education: University / University of Applied Sciences degree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0.012</a:t>
                      </a:r>
                      <a:endParaRPr lang="de-DE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[-0.255, 0.279]</a:t>
                      </a:r>
                      <a:endParaRPr lang="de-DE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0.929</a:t>
                      </a:r>
                      <a:endParaRPr lang="de-DE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372207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Gender: Male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-0.151</a:t>
                      </a:r>
                      <a:endParaRPr lang="de-DE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[-0.329, 0.028]</a:t>
                      </a:r>
                      <a:endParaRPr lang="de-DE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0.098</a:t>
                      </a:r>
                      <a:endParaRPr lang="de-DE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4820094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Partnership: No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0.208</a:t>
                      </a:r>
                      <a:endParaRPr lang="de-DE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[-0.013, 0.43]</a:t>
                      </a:r>
                      <a:endParaRPr lang="de-DE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0.065</a:t>
                      </a:r>
                      <a:endParaRPr lang="de-DE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637339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Employment: Part-time employed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-0.156</a:t>
                      </a:r>
                      <a:endParaRPr lang="de-DE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[-0.42, 0.108]</a:t>
                      </a:r>
                      <a:endParaRPr lang="de-DE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0.244</a:t>
                      </a:r>
                      <a:endParaRPr lang="de-DE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9722513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Employment: Full-time employed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-0.014</a:t>
                      </a:r>
                      <a:endParaRPr lang="de-DE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[-0.245, 0.216]</a:t>
                      </a:r>
                      <a:endParaRPr lang="de-DE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0.902</a:t>
                      </a:r>
                      <a:endParaRPr lang="de-DE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32570313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B0F88387-688B-4E80-7932-9DA5F3D9EADB}"/>
              </a:ext>
            </a:extLst>
          </p:cNvPr>
          <p:cNvSpPr txBox="1"/>
          <p:nvPr/>
        </p:nvSpPr>
        <p:spPr>
          <a:xfrm>
            <a:off x="871870" y="1733107"/>
            <a:ext cx="108202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de-DE" sz="1600" dirty="0"/>
              <a:t>Long Version</a:t>
            </a:r>
          </a:p>
        </p:txBody>
      </p:sp>
    </p:spTree>
    <p:extLst>
      <p:ext uri="{BB962C8B-B14F-4D97-AF65-F5344CB8AC3E}">
        <p14:creationId xmlns:p14="http://schemas.microsoft.com/office/powerpoint/2010/main" val="3094324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FC51F0-7149-F157-E3D7-D0DEFF4B2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Contents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18F434B-88D4-3DAD-A8E7-BD58F3C078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noProof="0" dirty="0" err="1"/>
              <a:t>TinWise</a:t>
            </a:r>
            <a:r>
              <a:rPr lang="en-US" noProof="0" dirty="0"/>
              <a:t>: WP1 – Need Analysis</a:t>
            </a:r>
          </a:p>
          <a:p>
            <a:r>
              <a:rPr lang="en-US" noProof="0" dirty="0"/>
              <a:t>WP1 – Need Analysis: Survey</a:t>
            </a:r>
          </a:p>
          <a:p>
            <a:r>
              <a:rPr lang="en-US" noProof="0" dirty="0"/>
              <a:t>WP1 – Need Analysis: Results</a:t>
            </a:r>
          </a:p>
          <a:p>
            <a:r>
              <a:rPr lang="en-US" dirty="0" err="1"/>
              <a:t>TinWise</a:t>
            </a:r>
            <a:r>
              <a:rPr lang="en-US" dirty="0"/>
              <a:t>: Outlook</a:t>
            </a:r>
            <a:endParaRPr lang="en-US" noProof="0" dirty="0"/>
          </a:p>
          <a:p>
            <a:endParaRPr lang="en-US" noProof="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44105D9-9053-13EE-5CF0-6661D87334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noProof="0" dirty="0" err="1"/>
              <a:t>TinWise</a:t>
            </a:r>
            <a:r>
              <a:rPr lang="en-US" dirty="0"/>
              <a:t>: WP1 – Need Analysis</a:t>
            </a:r>
            <a:endParaRPr lang="en-US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ECFB932-3B0D-CB8D-21F0-3EB0E5F452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C953F-34B1-4DD2-A3DB-3A35190EAD1A}" type="slidenum">
              <a:rPr lang="en-US" noProof="0" smtClean="0"/>
              <a:pPr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9470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E6E49-1916-01CF-4992-1087B8D62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4C064A06-6899-6907-509D-BF82B7528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WP1 – Need Analysis: Results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C2A17B5-130D-8538-A337-6967977B9C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/>
              <a:t>Demographic Predictors of Tinnitus Health Literacy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983570F-55A2-720B-1E88-FB489CF42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C953F-34B1-4DD2-A3DB-3A35190EAD1A}" type="slidenum">
              <a:rPr lang="en-US" noProof="0" smtClean="0"/>
              <a:pPr/>
              <a:t>20</a:t>
            </a:fld>
            <a:endParaRPr lang="en-US" noProof="0" dirty="0"/>
          </a:p>
        </p:txBody>
      </p:sp>
      <p:sp>
        <p:nvSpPr>
          <p:cNvPr id="2" name="Footer Placeholder 9">
            <a:extLst>
              <a:ext uri="{FF2B5EF4-FFF2-40B4-BE49-F238E27FC236}">
                <a16:creationId xmlns:a16="http://schemas.microsoft.com/office/drawing/2014/main" id="{17CA66BF-8AA6-A79D-96A3-5573CE0201A5}"/>
              </a:ext>
            </a:extLst>
          </p:cNvPr>
          <p:cNvSpPr txBox="1">
            <a:spLocks/>
          </p:cNvSpPr>
          <p:nvPr/>
        </p:nvSpPr>
        <p:spPr>
          <a:xfrm>
            <a:off x="1767482" y="6307118"/>
            <a:ext cx="4114800" cy="252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>
                <a:solidFill>
                  <a:schemeClr val="accent5"/>
                </a:solidFill>
              </a:rPr>
              <a:t>TinWise</a:t>
            </a:r>
            <a:r>
              <a:rPr lang="en-US" sz="1000" dirty="0">
                <a:solidFill>
                  <a:schemeClr val="accent5"/>
                </a:solidFill>
              </a:rPr>
              <a:t>: WP1 – Need Analysis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1F6693F4-0693-3054-C074-5FA2E75827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774802"/>
              </p:ext>
            </p:extLst>
          </p:nvPr>
        </p:nvGraphicFramePr>
        <p:xfrm>
          <a:off x="2635508" y="1579077"/>
          <a:ext cx="6920983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634">
                  <a:extLst>
                    <a:ext uri="{9D8B030D-6E8A-4147-A177-3AD203B41FA5}">
                      <a16:colId xmlns:a16="http://schemas.microsoft.com/office/drawing/2014/main" val="1229175306"/>
                    </a:ext>
                  </a:extLst>
                </a:gridCol>
                <a:gridCol w="684368">
                  <a:extLst>
                    <a:ext uri="{9D8B030D-6E8A-4147-A177-3AD203B41FA5}">
                      <a16:colId xmlns:a16="http://schemas.microsoft.com/office/drawing/2014/main" val="2242529945"/>
                    </a:ext>
                  </a:extLst>
                </a:gridCol>
                <a:gridCol w="1378763">
                  <a:extLst>
                    <a:ext uri="{9D8B030D-6E8A-4147-A177-3AD203B41FA5}">
                      <a16:colId xmlns:a16="http://schemas.microsoft.com/office/drawing/2014/main" val="1384162306"/>
                    </a:ext>
                  </a:extLst>
                </a:gridCol>
                <a:gridCol w="781218">
                  <a:extLst>
                    <a:ext uri="{9D8B030D-6E8A-4147-A177-3AD203B41FA5}">
                      <a16:colId xmlns:a16="http://schemas.microsoft.com/office/drawing/2014/main" val="746412778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 err="1">
                          <a:effectLst/>
                        </a:rPr>
                        <a:t>Prädiktor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Beta</a:t>
                      </a:r>
                      <a:endParaRPr lang="de-DE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CI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p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609409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Age: 30–39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1.030</a:t>
                      </a:r>
                      <a:endParaRPr lang="de-DE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[-0.344, 2.403]</a:t>
                      </a:r>
                      <a:endParaRPr lang="de-DE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0.141</a:t>
                      </a:r>
                      <a:endParaRPr lang="de-DE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4094123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Age: 40–49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0.910</a:t>
                      </a:r>
                      <a:endParaRPr lang="de-DE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[-0.418, 2.238]</a:t>
                      </a:r>
                      <a:endParaRPr lang="de-DE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0.178</a:t>
                      </a:r>
                      <a:endParaRPr lang="de-DE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7078793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Age: 50–59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0.935</a:t>
                      </a:r>
                      <a:endParaRPr lang="de-DE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[-0.379, 2.249]</a:t>
                      </a:r>
                      <a:endParaRPr lang="de-DE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0.162</a:t>
                      </a:r>
                      <a:endParaRPr lang="de-DE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0228009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Age: 60 or older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0.866</a:t>
                      </a:r>
                      <a:endParaRPr lang="de-DE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[-0.431, 2.164]</a:t>
                      </a:r>
                      <a:endParaRPr lang="de-DE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0.189</a:t>
                      </a:r>
                      <a:endParaRPr lang="de-DE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4551977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Education: Intermediate secondary degree (10th grade)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-0.316</a:t>
                      </a:r>
                      <a:endParaRPr lang="de-DE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[-0.651, 0.019]</a:t>
                      </a:r>
                      <a:endParaRPr lang="de-DE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0.065</a:t>
                      </a:r>
                      <a:endParaRPr lang="de-DE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0206398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Education: Upper secondary degree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-0.427</a:t>
                      </a:r>
                      <a:endParaRPr lang="de-DE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[-0.815, -0.038]</a:t>
                      </a:r>
                      <a:endParaRPr lang="de-DE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0.032</a:t>
                      </a:r>
                      <a:endParaRPr lang="de-DE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635649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Education: University / University of Applied Sciences degree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-0.570</a:t>
                      </a:r>
                      <a:endParaRPr lang="de-DE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[-0.87, -0.269]</a:t>
                      </a:r>
                      <a:endParaRPr lang="de-DE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&lt; .001</a:t>
                      </a:r>
                      <a:endParaRPr lang="de-DE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372207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Gender: Male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0.231</a:t>
                      </a:r>
                      <a:endParaRPr lang="de-DE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[0.03, 0.432]</a:t>
                      </a:r>
                      <a:endParaRPr lang="de-DE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0.025</a:t>
                      </a:r>
                      <a:endParaRPr lang="de-DE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4820094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Partnership: No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-0.011</a:t>
                      </a:r>
                      <a:endParaRPr lang="de-DE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[-0.26, 0.239]</a:t>
                      </a:r>
                      <a:endParaRPr lang="de-DE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0.933</a:t>
                      </a:r>
                      <a:endParaRPr lang="de-DE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637339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Employment: Part-time employed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-0.248</a:t>
                      </a:r>
                      <a:endParaRPr lang="de-DE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[-0.544, 0.049]</a:t>
                      </a:r>
                      <a:endParaRPr lang="de-DE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0.101</a:t>
                      </a:r>
                      <a:endParaRPr lang="de-DE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9722513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Employment: Full-time employed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-0.074</a:t>
                      </a:r>
                      <a:endParaRPr lang="de-DE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[-0.333, 0.185]</a:t>
                      </a:r>
                      <a:endParaRPr lang="de-DE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 pitchFamily="2" charset="0"/>
                          <a:cs typeface="Helvetica" pitchFamily="2" charset="0"/>
                        </a:rPr>
                        <a:t>0.575</a:t>
                      </a:r>
                      <a:endParaRPr lang="de-DE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32570313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46BD6123-F93C-D786-343E-04BCFFAD880E}"/>
              </a:ext>
            </a:extLst>
          </p:cNvPr>
          <p:cNvSpPr txBox="1"/>
          <p:nvPr/>
        </p:nvSpPr>
        <p:spPr>
          <a:xfrm>
            <a:off x="871870" y="1733107"/>
            <a:ext cx="113172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de-DE" sz="1600" dirty="0"/>
              <a:t>Short Version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E85F2FC-5F8A-5EE5-D3CE-51AEB6CD7DE3}"/>
              </a:ext>
            </a:extLst>
          </p:cNvPr>
          <p:cNvSpPr/>
          <p:nvPr/>
        </p:nvSpPr>
        <p:spPr>
          <a:xfrm>
            <a:off x="6655980" y="3668234"/>
            <a:ext cx="2958171" cy="121211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72000" rIns="126000" bIns="72000" rtlCol="0" anchor="t">
            <a:noAutofit/>
          </a:bodyPr>
          <a:lstStyle/>
          <a:p>
            <a:pPr algn="l">
              <a:spcAft>
                <a:spcPts val="600"/>
              </a:spcAft>
            </a:pPr>
            <a:endParaRPr lang="de-D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776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55C76-80E3-C5D3-C6C5-43DBEBB18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DC213E49-7B47-80F7-994D-BB331B4C2AAE}"/>
              </a:ext>
            </a:extLst>
          </p:cNvPr>
          <p:cNvSpPr txBox="1"/>
          <p:nvPr/>
        </p:nvSpPr>
        <p:spPr>
          <a:xfrm>
            <a:off x="1006015" y="1444272"/>
            <a:ext cx="7500032" cy="1460887"/>
          </a:xfrm>
          <a:prstGeom prst="rect">
            <a:avLst/>
          </a:prstGeom>
          <a:noFill/>
        </p:spPr>
        <p:txBody>
          <a:bodyPr wrap="square" lIns="1008000" tIns="0" rIns="0" bIns="0" rtlCol="0" anchor="ctr">
            <a:noAutofit/>
          </a:bodyPr>
          <a:lstStyle/>
          <a:p>
            <a:r>
              <a:rPr lang="de-DE" sz="1600" dirty="0"/>
              <a:t>Tinnitus-</a:t>
            </a:r>
            <a:r>
              <a:rPr lang="de-DE" sz="1600" dirty="0" err="1"/>
              <a:t>specific</a:t>
            </a:r>
            <a:r>
              <a:rPr lang="de-DE" sz="1600" dirty="0"/>
              <a:t> </a:t>
            </a:r>
            <a:r>
              <a:rPr lang="de-DE" sz="1600" dirty="0" err="1"/>
              <a:t>health</a:t>
            </a:r>
            <a:r>
              <a:rPr lang="de-DE" sz="1600" dirty="0"/>
              <a:t> </a:t>
            </a:r>
            <a:r>
              <a:rPr lang="de-DE" sz="1600" dirty="0" err="1"/>
              <a:t>literacy</a:t>
            </a:r>
            <a:r>
              <a:rPr lang="de-DE" sz="1600" dirty="0"/>
              <a:t> in </a:t>
            </a:r>
            <a:r>
              <a:rPr lang="de-DE" sz="1600" dirty="0" err="1"/>
              <a:t>individuals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tinnitus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associated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/>
              <a:t>tinnitus-related</a:t>
            </a:r>
            <a:r>
              <a:rPr lang="de-DE" sz="1600" dirty="0"/>
              <a:t> </a:t>
            </a:r>
            <a:r>
              <a:rPr lang="de-DE" sz="1600" dirty="0" err="1"/>
              <a:t>distress</a:t>
            </a:r>
            <a:r>
              <a:rPr lang="de-DE" sz="1600" dirty="0"/>
              <a:t>, 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/>
              <a:t>health-related</a:t>
            </a:r>
            <a:r>
              <a:rPr lang="de-DE" sz="1600" dirty="0"/>
              <a:t> </a:t>
            </a:r>
            <a:r>
              <a:rPr lang="de-DE" sz="1600" dirty="0" err="1"/>
              <a:t>quality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life</a:t>
            </a:r>
            <a:r>
              <a:rPr lang="de-DE" sz="1600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/>
              <a:t>general</a:t>
            </a:r>
            <a:r>
              <a:rPr lang="de-DE" sz="1600" dirty="0"/>
              <a:t> </a:t>
            </a:r>
            <a:r>
              <a:rPr lang="de-DE" sz="1600" dirty="0" err="1"/>
              <a:t>health</a:t>
            </a:r>
            <a:r>
              <a:rPr lang="de-DE" sz="1600" dirty="0"/>
              <a:t> </a:t>
            </a:r>
            <a:r>
              <a:rPr lang="de-DE" sz="1600" dirty="0" err="1"/>
              <a:t>literacy</a:t>
            </a:r>
            <a:r>
              <a:rPr lang="de-DE" sz="1600" dirty="0"/>
              <a:t>,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extent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self-help</a:t>
            </a:r>
            <a:r>
              <a:rPr lang="de-DE" sz="1600" dirty="0"/>
              <a:t> </a:t>
            </a:r>
            <a:r>
              <a:rPr lang="de-DE" sz="1600" dirty="0" err="1"/>
              <a:t>utilization</a:t>
            </a:r>
            <a:r>
              <a:rPr lang="de-DE" sz="1600" dirty="0"/>
              <a:t>.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80FB5ED-246A-2936-4C08-69A29DF50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WP1 – Need Analysis: Results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DB0A206-CC16-49A4-467F-6FACBF0BA2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/>
              <a:t>Hypotheses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EB1D207-A351-2A21-442E-22D98B37C6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C953F-34B1-4DD2-A3DB-3A35190EAD1A}" type="slidenum">
              <a:rPr lang="en-US" noProof="0" smtClean="0"/>
              <a:pPr/>
              <a:t>21</a:t>
            </a:fld>
            <a:endParaRPr lang="en-US" noProof="0" dirty="0"/>
          </a:p>
        </p:txBody>
      </p:sp>
      <p:sp>
        <p:nvSpPr>
          <p:cNvPr id="2" name="Footer Placeholder 9">
            <a:extLst>
              <a:ext uri="{FF2B5EF4-FFF2-40B4-BE49-F238E27FC236}">
                <a16:creationId xmlns:a16="http://schemas.microsoft.com/office/drawing/2014/main" id="{12F7D030-9615-3009-013C-199E473B27CA}"/>
              </a:ext>
            </a:extLst>
          </p:cNvPr>
          <p:cNvSpPr txBox="1">
            <a:spLocks/>
          </p:cNvSpPr>
          <p:nvPr/>
        </p:nvSpPr>
        <p:spPr>
          <a:xfrm>
            <a:off x="1767482" y="6307118"/>
            <a:ext cx="4114800" cy="252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>
                <a:solidFill>
                  <a:schemeClr val="accent5"/>
                </a:solidFill>
              </a:rPr>
              <a:t>TinWise</a:t>
            </a:r>
            <a:r>
              <a:rPr lang="en-US" sz="1000" dirty="0">
                <a:solidFill>
                  <a:schemeClr val="accent5"/>
                </a:solidFill>
              </a:rPr>
              <a:t>: WP1 – Need Analysis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33086AD-D664-846F-7BED-72E98216ECFF}"/>
              </a:ext>
            </a:extLst>
          </p:cNvPr>
          <p:cNvSpPr txBox="1"/>
          <p:nvPr/>
        </p:nvSpPr>
        <p:spPr>
          <a:xfrm>
            <a:off x="1006016" y="4424040"/>
            <a:ext cx="7329910" cy="540000"/>
          </a:xfrm>
          <a:prstGeom prst="rect">
            <a:avLst/>
          </a:prstGeom>
          <a:noFill/>
        </p:spPr>
        <p:txBody>
          <a:bodyPr wrap="square" lIns="1008000" tIns="0" rIns="0" bIns="0" rtlCol="0" anchor="ctr">
            <a:noAutofit/>
          </a:bodyPr>
          <a:lstStyle/>
          <a:p>
            <a:r>
              <a:rPr lang="de-DE" sz="1600" dirty="0" err="1"/>
              <a:t>Certain</a:t>
            </a:r>
            <a:r>
              <a:rPr lang="de-DE" sz="1600" dirty="0"/>
              <a:t> </a:t>
            </a:r>
            <a:r>
              <a:rPr lang="de-DE" sz="1600" dirty="0" err="1"/>
              <a:t>demographic</a:t>
            </a:r>
            <a:r>
              <a:rPr lang="de-DE" sz="1600" dirty="0"/>
              <a:t> </a:t>
            </a:r>
            <a:r>
              <a:rPr lang="de-DE" sz="1600" dirty="0" err="1"/>
              <a:t>groups</a:t>
            </a:r>
            <a:r>
              <a:rPr lang="de-DE" sz="1600" dirty="0"/>
              <a:t> </a:t>
            </a:r>
            <a:r>
              <a:rPr lang="de-DE" sz="1600" dirty="0" err="1"/>
              <a:t>show</a:t>
            </a:r>
            <a:r>
              <a:rPr lang="de-DE" sz="1600" dirty="0"/>
              <a:t> </a:t>
            </a:r>
            <a:r>
              <a:rPr lang="de-DE" sz="1600" dirty="0" err="1"/>
              <a:t>greater</a:t>
            </a:r>
            <a:r>
              <a:rPr lang="de-DE" sz="1600" dirty="0"/>
              <a:t> </a:t>
            </a:r>
            <a:r>
              <a:rPr lang="de-DE" sz="1600" dirty="0" err="1"/>
              <a:t>needs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health</a:t>
            </a:r>
            <a:r>
              <a:rPr lang="de-DE" sz="1600" dirty="0"/>
              <a:t> </a:t>
            </a:r>
            <a:r>
              <a:rPr lang="de-DE" sz="1600" dirty="0" err="1"/>
              <a:t>literacy</a:t>
            </a:r>
            <a:r>
              <a:rPr lang="de-DE" sz="1600" dirty="0"/>
              <a:t> support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6E2C37B-B961-749B-D87C-50930F5F1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015" y="1591763"/>
            <a:ext cx="539999" cy="653023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D66B5679-6034-C6DC-68DE-4F80D799A4B3}"/>
              </a:ext>
            </a:extLst>
          </p:cNvPr>
          <p:cNvSpPr txBox="1"/>
          <p:nvPr/>
        </p:nvSpPr>
        <p:spPr>
          <a:xfrm>
            <a:off x="1006014" y="1592393"/>
            <a:ext cx="540000" cy="5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2800" noProof="0" dirty="0">
                <a:latin typeface="Charité Text Office Medium" pitchFamily="2" charset="0"/>
              </a:rPr>
              <a:t>1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5A5EC2C-59BA-1F81-8E0B-435B35BC4759}"/>
              </a:ext>
            </a:extLst>
          </p:cNvPr>
          <p:cNvSpPr txBox="1"/>
          <p:nvPr/>
        </p:nvSpPr>
        <p:spPr>
          <a:xfrm>
            <a:off x="1006016" y="3062297"/>
            <a:ext cx="7500031" cy="1204605"/>
          </a:xfrm>
          <a:prstGeom prst="rect">
            <a:avLst/>
          </a:prstGeom>
          <a:noFill/>
        </p:spPr>
        <p:txBody>
          <a:bodyPr wrap="square" lIns="1008000" tIns="0" rIns="0" bIns="0" rtlCol="0" anchor="ctr">
            <a:noAutofit/>
          </a:bodyPr>
          <a:lstStyle/>
          <a:p>
            <a:r>
              <a:rPr lang="de-DE" sz="1600" dirty="0" err="1"/>
              <a:t>Individuals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higher</a:t>
            </a:r>
            <a:r>
              <a:rPr lang="de-DE" sz="1600" dirty="0"/>
              <a:t> </a:t>
            </a:r>
            <a:r>
              <a:rPr lang="de-DE" sz="1600" dirty="0" err="1"/>
              <a:t>levels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health</a:t>
            </a:r>
            <a:r>
              <a:rPr lang="de-DE" sz="1600" dirty="0"/>
              <a:t> </a:t>
            </a:r>
            <a:r>
              <a:rPr lang="de-DE" sz="1600" dirty="0" err="1"/>
              <a:t>literacy</a:t>
            </a:r>
            <a:r>
              <a:rPr lang="de-DE" sz="1600" dirty="0"/>
              <a:t> </a:t>
            </a:r>
            <a:r>
              <a:rPr lang="de-DE" sz="1600" dirty="0" err="1"/>
              <a:t>demonstrate</a:t>
            </a:r>
            <a:r>
              <a:rPr lang="de-DE" sz="1600" dirty="0"/>
              <a:t> </a:t>
            </a:r>
            <a:r>
              <a:rPr lang="de-DE" sz="1600" dirty="0" err="1"/>
              <a:t>better</a:t>
            </a:r>
            <a:r>
              <a:rPr lang="de-DE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/>
              <a:t>health-related</a:t>
            </a:r>
            <a:r>
              <a:rPr lang="de-DE" sz="1600" dirty="0"/>
              <a:t> </a:t>
            </a:r>
            <a:r>
              <a:rPr lang="de-DE" sz="1600" dirty="0" err="1"/>
              <a:t>quality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life</a:t>
            </a:r>
            <a:r>
              <a:rPr lang="de-DE" sz="1600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/>
              <a:t>more</a:t>
            </a:r>
            <a:r>
              <a:rPr lang="de-DE" sz="1600" dirty="0"/>
              <a:t> </a:t>
            </a:r>
            <a:r>
              <a:rPr lang="de-DE" sz="1600" dirty="0" err="1"/>
              <a:t>active</a:t>
            </a:r>
            <a:r>
              <a:rPr lang="de-DE" sz="1600" dirty="0"/>
              <a:t> </a:t>
            </a:r>
            <a:r>
              <a:rPr lang="de-DE" sz="1600" dirty="0" err="1"/>
              <a:t>self-help</a:t>
            </a:r>
            <a:r>
              <a:rPr lang="de-DE" sz="1600" dirty="0"/>
              <a:t> </a:t>
            </a:r>
            <a:r>
              <a:rPr lang="de-DE" sz="1600" dirty="0" err="1"/>
              <a:t>utilization</a:t>
            </a:r>
            <a:r>
              <a:rPr lang="de-DE" sz="1600" dirty="0"/>
              <a:t>,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/>
              <a:t>fewer</a:t>
            </a:r>
            <a:r>
              <a:rPr lang="de-DE" sz="1600" dirty="0"/>
              <a:t> </a:t>
            </a:r>
            <a:r>
              <a:rPr lang="de-DE" sz="1600" dirty="0" err="1"/>
              <a:t>comorbidities</a:t>
            </a:r>
            <a:r>
              <a:rPr lang="de-DE" sz="1600" dirty="0"/>
              <a:t>.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6ECF107E-C61F-39D0-A50D-4CDCD3EF8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015" y="3205553"/>
            <a:ext cx="539999" cy="653023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EBB1A971-0E9C-ADC3-F880-B5B916BD89CC}"/>
              </a:ext>
            </a:extLst>
          </p:cNvPr>
          <p:cNvSpPr txBox="1"/>
          <p:nvPr/>
        </p:nvSpPr>
        <p:spPr>
          <a:xfrm>
            <a:off x="1006015" y="3217704"/>
            <a:ext cx="540000" cy="5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2800" noProof="0" dirty="0">
                <a:latin typeface="Charité Text Office Medium" pitchFamily="2" charset="0"/>
              </a:rPr>
              <a:t>2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A2BC21A3-DC7D-9690-3D51-835F52C4C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015" y="4423500"/>
            <a:ext cx="539999" cy="653023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67C2C64E-8E13-C07B-2674-507769A7647F}"/>
              </a:ext>
            </a:extLst>
          </p:cNvPr>
          <p:cNvSpPr txBox="1"/>
          <p:nvPr/>
        </p:nvSpPr>
        <p:spPr>
          <a:xfrm>
            <a:off x="1006015" y="4423500"/>
            <a:ext cx="540000" cy="5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2800" noProof="0" dirty="0">
                <a:latin typeface="Charité Text Office Medium" pitchFamily="2" charset="0"/>
              </a:rPr>
              <a:t>3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F31A6A8-2CF3-720E-1331-7A1B46890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81596" y="1738274"/>
            <a:ext cx="360000" cy="36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BCD7C51A-5CA6-9F41-C77E-5C2426DB50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81596" y="2524892"/>
            <a:ext cx="360000" cy="3600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E8D14814-E892-85FE-19BF-14DF7829B0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81211" y="2007754"/>
            <a:ext cx="360000" cy="3600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1597587A-B540-2D7E-2FED-212FD6B2BF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81211" y="3842001"/>
            <a:ext cx="360000" cy="3600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93DA8BA7-8EEA-86C4-712D-886CC2B127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81211" y="3577704"/>
            <a:ext cx="360000" cy="3600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420A4ABC-F215-455A-AA0A-D506CC95D8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81211" y="3315595"/>
            <a:ext cx="360000" cy="360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D843C1E3-7A8C-EC2C-9486-225BAFBA52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81211" y="2266875"/>
            <a:ext cx="360000" cy="360000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4B8D4DFE-8B54-042F-202A-A2417B24DFE7}"/>
              </a:ext>
            </a:extLst>
          </p:cNvPr>
          <p:cNvSpPr txBox="1"/>
          <p:nvPr/>
        </p:nvSpPr>
        <p:spPr>
          <a:xfrm>
            <a:off x="8665535" y="4517980"/>
            <a:ext cx="1441100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de-DE" sz="1600" dirty="0"/>
              <a:t>Male Gender</a:t>
            </a:r>
          </a:p>
          <a:p>
            <a:pPr algn="l">
              <a:spcAft>
                <a:spcPts val="1200"/>
              </a:spcAft>
            </a:pPr>
            <a:r>
              <a:rPr lang="de-DE" sz="1600" dirty="0"/>
              <a:t>Higher Education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E6DCC3A8-A4D3-FDD9-8932-578B1F74D2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06635" y="432195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57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E0DBA-2F28-C7D4-79ED-FE922118E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739F72-A534-9487-FBF4-60495A674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TinWise</a:t>
            </a:r>
            <a:r>
              <a:rPr lang="en-US" noProof="0" dirty="0"/>
              <a:t>: Summary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448F467-3E43-A472-49EC-0422941994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noProof="0" dirty="0"/>
              <a:t>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69EE3-BCF9-FB19-14D7-FD6FBF10B0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C953F-34B1-4DD2-A3DB-3A35190EAD1A}" type="slidenum">
              <a:rPr lang="en-US" noProof="0" smtClean="0"/>
              <a:pPr/>
              <a:t>22</a:t>
            </a:fld>
            <a:endParaRPr lang="en-US" noProof="0" dirty="0"/>
          </a:p>
        </p:txBody>
      </p:sp>
      <p:sp>
        <p:nvSpPr>
          <p:cNvPr id="3" name="Footer Placeholder 9">
            <a:extLst>
              <a:ext uri="{FF2B5EF4-FFF2-40B4-BE49-F238E27FC236}">
                <a16:creationId xmlns:a16="http://schemas.microsoft.com/office/drawing/2014/main" id="{5673020C-0DC9-0D96-E15B-5FC53E644868}"/>
              </a:ext>
            </a:extLst>
          </p:cNvPr>
          <p:cNvSpPr txBox="1">
            <a:spLocks/>
          </p:cNvSpPr>
          <p:nvPr/>
        </p:nvSpPr>
        <p:spPr>
          <a:xfrm>
            <a:off x="1767482" y="6307118"/>
            <a:ext cx="4114800" cy="252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>
                <a:solidFill>
                  <a:schemeClr val="accent5"/>
                </a:solidFill>
              </a:rPr>
              <a:t>TinWise</a:t>
            </a:r>
            <a:r>
              <a:rPr lang="en-US" sz="1000" dirty="0">
                <a:solidFill>
                  <a:schemeClr val="accent5"/>
                </a:solidFill>
              </a:rPr>
              <a:t>: WP1 – Need Analysis</a:t>
            </a:r>
          </a:p>
        </p:txBody>
      </p:sp>
    </p:spTree>
    <p:extLst>
      <p:ext uri="{BB962C8B-B14F-4D97-AF65-F5344CB8AC3E}">
        <p14:creationId xmlns:p14="http://schemas.microsoft.com/office/powerpoint/2010/main" val="4012499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F95A3-4127-BF46-A69A-D31431A06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39696A81-E26B-B4DC-1076-40AAA47E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TinWise</a:t>
            </a:r>
            <a:r>
              <a:rPr lang="en-US" dirty="0"/>
              <a:t>: </a:t>
            </a:r>
            <a:r>
              <a:rPr lang="en-US" noProof="0" dirty="0"/>
              <a:t>Summary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2214F97-6EFC-38D2-EFB2-3F659490C0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C953F-34B1-4DD2-A3DB-3A35190EAD1A}" type="slidenum">
              <a:rPr lang="en-US" noProof="0" smtClean="0"/>
              <a:pPr/>
              <a:t>23</a:t>
            </a:fld>
            <a:endParaRPr lang="en-US" noProof="0" dirty="0"/>
          </a:p>
        </p:txBody>
      </p:sp>
      <p:sp>
        <p:nvSpPr>
          <p:cNvPr id="3" name="Footer Placeholder 9">
            <a:extLst>
              <a:ext uri="{FF2B5EF4-FFF2-40B4-BE49-F238E27FC236}">
                <a16:creationId xmlns:a16="http://schemas.microsoft.com/office/drawing/2014/main" id="{0FE8EA89-758D-7EEE-017D-0ED22403DCF2}"/>
              </a:ext>
            </a:extLst>
          </p:cNvPr>
          <p:cNvSpPr txBox="1">
            <a:spLocks/>
          </p:cNvSpPr>
          <p:nvPr/>
        </p:nvSpPr>
        <p:spPr>
          <a:xfrm>
            <a:off x="1767482" y="6307118"/>
            <a:ext cx="4114800" cy="252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>
                <a:solidFill>
                  <a:schemeClr val="accent5"/>
                </a:solidFill>
              </a:rPr>
              <a:t>TinWise</a:t>
            </a:r>
            <a:r>
              <a:rPr lang="en-US" sz="1000" dirty="0">
                <a:solidFill>
                  <a:schemeClr val="accent5"/>
                </a:solidFill>
              </a:rPr>
              <a:t>: WP1 – Need Analysis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E84945F-C917-B9D7-3B4E-10AEF724F30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07999" y="2873066"/>
            <a:ext cx="10162800" cy="2836534"/>
          </a:xfrm>
        </p:spPr>
        <p:txBody>
          <a:bodyPr/>
          <a:lstStyle/>
          <a:p>
            <a:r>
              <a:rPr lang="de-DE" dirty="0"/>
              <a:t>Tinnitus-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health</a:t>
            </a:r>
            <a:r>
              <a:rPr lang="de-DE" dirty="0"/>
              <a:t> </a:t>
            </a:r>
            <a:r>
              <a:rPr lang="de-DE" dirty="0" err="1"/>
              <a:t>literacy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lower</a:t>
            </a:r>
            <a:r>
              <a:rPr lang="de-DE" dirty="0"/>
              <a:t> </a:t>
            </a:r>
            <a:r>
              <a:rPr lang="de-DE" dirty="0" err="1"/>
              <a:t>compared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general</a:t>
            </a:r>
            <a:r>
              <a:rPr lang="de-DE" dirty="0"/>
              <a:t> </a:t>
            </a:r>
            <a:r>
              <a:rPr lang="de-DE" dirty="0" err="1"/>
              <a:t>health</a:t>
            </a:r>
            <a:r>
              <a:rPr lang="de-DE" dirty="0"/>
              <a:t> </a:t>
            </a:r>
            <a:r>
              <a:rPr lang="de-DE" dirty="0" err="1"/>
              <a:t>literacy</a:t>
            </a:r>
            <a:r>
              <a:rPr lang="de-DE" dirty="0"/>
              <a:t> in </a:t>
            </a:r>
            <a:r>
              <a:rPr lang="de-DE" dirty="0" err="1"/>
              <a:t>our</a:t>
            </a:r>
            <a:r>
              <a:rPr lang="de-DE" dirty="0"/>
              <a:t> sample</a:t>
            </a:r>
          </a:p>
          <a:p>
            <a:r>
              <a:rPr lang="de-DE" dirty="0"/>
              <a:t>Higher </a:t>
            </a:r>
            <a:r>
              <a:rPr lang="de-DE" dirty="0" err="1"/>
              <a:t>tinnitus-related</a:t>
            </a:r>
            <a:r>
              <a:rPr lang="de-DE" dirty="0"/>
              <a:t> </a:t>
            </a:r>
            <a:r>
              <a:rPr lang="de-DE" dirty="0" err="1"/>
              <a:t>distress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associated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higher</a:t>
            </a:r>
            <a:r>
              <a:rPr lang="de-DE" dirty="0"/>
              <a:t> </a:t>
            </a:r>
            <a:r>
              <a:rPr lang="de-DE" dirty="0" err="1"/>
              <a:t>health-literacy</a:t>
            </a:r>
            <a:r>
              <a:rPr lang="de-DE" dirty="0"/>
              <a:t> </a:t>
            </a:r>
          </a:p>
          <a:p>
            <a:r>
              <a:rPr lang="de-DE" dirty="0"/>
              <a:t>Men </a:t>
            </a:r>
            <a:r>
              <a:rPr lang="de-DE" dirty="0" err="1"/>
              <a:t>show</a:t>
            </a:r>
            <a:r>
              <a:rPr lang="de-DE" dirty="0"/>
              <a:t> </a:t>
            </a:r>
            <a:r>
              <a:rPr lang="de-DE" dirty="0" err="1"/>
              <a:t>less</a:t>
            </a:r>
            <a:r>
              <a:rPr lang="de-DE" dirty="0"/>
              <a:t> </a:t>
            </a:r>
            <a:r>
              <a:rPr lang="de-DE" dirty="0" err="1"/>
              <a:t>general</a:t>
            </a:r>
            <a:r>
              <a:rPr lang="de-DE" dirty="0"/>
              <a:t> (but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tinnitus-specific</a:t>
            </a:r>
            <a:r>
              <a:rPr lang="de-DE" dirty="0"/>
              <a:t>) </a:t>
            </a:r>
            <a:r>
              <a:rPr lang="de-DE" dirty="0" err="1"/>
              <a:t>health</a:t>
            </a:r>
            <a:r>
              <a:rPr lang="de-DE" dirty="0"/>
              <a:t> </a:t>
            </a:r>
            <a:r>
              <a:rPr lang="de-DE" dirty="0" err="1"/>
              <a:t>literacy</a:t>
            </a:r>
            <a:r>
              <a:rPr lang="de-DE" dirty="0"/>
              <a:t> </a:t>
            </a:r>
            <a:r>
              <a:rPr lang="de-DE" dirty="0" err="1"/>
              <a:t>compared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women</a:t>
            </a:r>
            <a:endParaRPr lang="de-DE" dirty="0"/>
          </a:p>
          <a:p>
            <a:endParaRPr lang="de-DE" sz="200" dirty="0"/>
          </a:p>
          <a:p>
            <a:pPr marL="0" indent="0">
              <a:buNone/>
            </a:pPr>
            <a:r>
              <a:rPr lang="de-DE" dirty="0"/>
              <a:t>	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lack in </a:t>
            </a:r>
            <a:r>
              <a:rPr lang="de-DE" dirty="0" err="1"/>
              <a:t>tinnitus-specific</a:t>
            </a:r>
            <a:r>
              <a:rPr lang="de-DE" dirty="0"/>
              <a:t> </a:t>
            </a:r>
            <a:r>
              <a:rPr lang="de-DE" dirty="0" err="1"/>
              <a:t>health</a:t>
            </a:r>
            <a:r>
              <a:rPr lang="de-DE" dirty="0"/>
              <a:t> </a:t>
            </a:r>
            <a:r>
              <a:rPr lang="de-DE" dirty="0" err="1"/>
              <a:t>literacy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Men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lower</a:t>
            </a:r>
            <a:r>
              <a:rPr lang="de-DE" dirty="0"/>
              <a:t> </a:t>
            </a:r>
            <a:r>
              <a:rPr lang="de-DE" dirty="0" err="1"/>
              <a:t>tinnitus-related</a:t>
            </a:r>
            <a:r>
              <a:rPr lang="de-DE" dirty="0"/>
              <a:t> </a:t>
            </a:r>
            <a:r>
              <a:rPr lang="de-DE" dirty="0" err="1"/>
              <a:t>distress</a:t>
            </a:r>
            <a:r>
              <a:rPr lang="de-DE" dirty="0"/>
              <a:t> </a:t>
            </a:r>
            <a:r>
              <a:rPr lang="de-DE" dirty="0" err="1"/>
              <a:t>might</a:t>
            </a:r>
            <a:r>
              <a:rPr lang="de-DE" dirty="0"/>
              <a:t> </a:t>
            </a:r>
            <a:r>
              <a:rPr lang="de-DE" dirty="0" err="1"/>
              <a:t>profit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a digital </a:t>
            </a:r>
            <a:r>
              <a:rPr lang="de-DE" dirty="0" err="1"/>
              <a:t>learning</a:t>
            </a:r>
            <a:r>
              <a:rPr lang="de-DE" dirty="0"/>
              <a:t> </a:t>
            </a:r>
            <a:r>
              <a:rPr lang="de-DE" dirty="0" err="1"/>
              <a:t>platform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21B868E-E3EE-C87A-901A-D6646C4E5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600" y="1660161"/>
            <a:ext cx="718007" cy="71800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DC1BC7C-7347-DE5D-2526-E29FF79CF161}"/>
              </a:ext>
            </a:extLst>
          </p:cNvPr>
          <p:cNvSpPr txBox="1"/>
          <p:nvPr/>
        </p:nvSpPr>
        <p:spPr>
          <a:xfrm>
            <a:off x="1767482" y="1791112"/>
            <a:ext cx="940991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/>
              <a:t>WP1 aims to understand the needs and knowledge gaps of people affected by tinnitus as a foundation for designing the </a:t>
            </a:r>
            <a:r>
              <a:rPr lang="en-US" sz="1600" dirty="0" err="1"/>
              <a:t>TinWise</a:t>
            </a:r>
            <a:r>
              <a:rPr lang="en-US" sz="1600" dirty="0"/>
              <a:t> digital learning platform with gamified health literacy tools. 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DCC986C-D710-DDC1-B850-BD319C1AF7DE}"/>
              </a:ext>
            </a:extLst>
          </p:cNvPr>
          <p:cNvSpPr/>
          <p:nvPr/>
        </p:nvSpPr>
        <p:spPr>
          <a:xfrm>
            <a:off x="990766" y="1576608"/>
            <a:ext cx="10182602" cy="890886"/>
          </a:xfrm>
          <a:prstGeom prst="rect">
            <a:avLst/>
          </a:prstGeom>
          <a:noFill/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72000" rIns="126000" bIns="72000" rtlCol="0" anchor="t">
            <a:noAutofit/>
          </a:bodyPr>
          <a:lstStyle/>
          <a:p>
            <a:pPr algn="l">
              <a:spcAft>
                <a:spcPts val="600"/>
              </a:spcAft>
            </a:pPr>
            <a:endParaRPr lang="en-US" sz="1200" noProof="0" dirty="0">
              <a:solidFill>
                <a:schemeClr val="tx1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1E9AD9E-DB08-3F87-8A28-AC6A4A26A4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409442" y="4095621"/>
            <a:ext cx="540000" cy="54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7B24B02-9D1D-22EE-F59F-CD1AE2BB12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1409442" y="4501193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19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588CE4-8916-B9FA-97A6-7B05901D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TinWise</a:t>
            </a:r>
            <a:r>
              <a:rPr lang="en-US" noProof="0" dirty="0"/>
              <a:t>: </a:t>
            </a:r>
            <a:br>
              <a:rPr lang="en-US" noProof="0" dirty="0"/>
            </a:br>
            <a:r>
              <a:rPr lang="en-US" noProof="0" dirty="0"/>
              <a:t>WP1 – Need Analysis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F8900A6-9519-FF59-EFF7-4A1CEC05C8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noProof="0" dirty="0"/>
              <a:t>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01537-6999-DB77-F218-28EC97ED5A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C953F-34B1-4DD2-A3DB-3A35190EAD1A}" type="slidenum">
              <a:rPr lang="en-US" noProof="0" smtClean="0"/>
              <a:pPr/>
              <a:t>3</a:t>
            </a:fld>
            <a:endParaRPr lang="en-US" noProof="0" dirty="0"/>
          </a:p>
        </p:txBody>
      </p:sp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34DBBCD-243E-FFCF-8946-2A7ABB3FF156}"/>
              </a:ext>
            </a:extLst>
          </p:cNvPr>
          <p:cNvSpPr txBox="1">
            <a:spLocks/>
          </p:cNvSpPr>
          <p:nvPr/>
        </p:nvSpPr>
        <p:spPr>
          <a:xfrm>
            <a:off x="1767482" y="6307118"/>
            <a:ext cx="4114800" cy="252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>
                <a:solidFill>
                  <a:schemeClr val="accent5"/>
                </a:solidFill>
              </a:rPr>
              <a:t>TinWise</a:t>
            </a:r>
            <a:r>
              <a:rPr lang="en-US" sz="1000" dirty="0">
                <a:solidFill>
                  <a:schemeClr val="accent5"/>
                </a:solidFill>
              </a:rPr>
              <a:t>: WP1 – Need Analysis</a:t>
            </a:r>
          </a:p>
        </p:txBody>
      </p:sp>
    </p:spTree>
    <p:extLst>
      <p:ext uri="{BB962C8B-B14F-4D97-AF65-F5344CB8AC3E}">
        <p14:creationId xmlns:p14="http://schemas.microsoft.com/office/powerpoint/2010/main" val="579920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2CF9E7C-F97B-9007-3352-44FD367BD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TinWise</a:t>
            </a:r>
            <a:r>
              <a:rPr lang="en-US" dirty="0"/>
              <a:t>: </a:t>
            </a:r>
            <a:r>
              <a:rPr lang="en-US" noProof="0" dirty="0"/>
              <a:t>WP1 – Need Analysis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44294688-FB15-94A7-EEFC-C89A1DBE79B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14600" y="2690037"/>
            <a:ext cx="10162800" cy="2190308"/>
          </a:xfrm>
        </p:spPr>
        <p:txBody>
          <a:bodyPr/>
          <a:lstStyle/>
          <a:p>
            <a:r>
              <a:rPr lang="en-US" b="1" noProof="0" dirty="0"/>
              <a:t>Assessment of user needs („Needs analysis“)</a:t>
            </a:r>
            <a:r>
              <a:rPr lang="en-US" b="1" dirty="0"/>
              <a:t>: </a:t>
            </a:r>
          </a:p>
          <a:p>
            <a:pPr marL="182563" indent="0">
              <a:buNone/>
            </a:pPr>
            <a:r>
              <a:rPr lang="en-US" noProof="0" dirty="0"/>
              <a:t>Conduct quantitative survey to reveal gaps in health literacy and self-help resources of tinnitus sufferers. </a:t>
            </a:r>
          </a:p>
          <a:p>
            <a:r>
              <a:rPr lang="en-US" b="1" noProof="0" dirty="0"/>
              <a:t>Inform platform design</a:t>
            </a:r>
            <a:r>
              <a:rPr lang="en-US" b="1" dirty="0"/>
              <a:t>: </a:t>
            </a:r>
          </a:p>
          <a:p>
            <a:pPr marL="182563" indent="0">
              <a:buNone/>
            </a:pPr>
            <a:r>
              <a:rPr lang="en-US" noProof="0" dirty="0"/>
              <a:t>Gather data that will directly guide the content, features and user experience of the </a:t>
            </a:r>
            <a:r>
              <a:rPr lang="en-US" noProof="0" dirty="0" err="1"/>
              <a:t>TinWise</a:t>
            </a:r>
            <a:r>
              <a:rPr lang="en-US" noProof="0" dirty="0"/>
              <a:t> online platform, ensuring relevance and usability for end-users. 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A4C709B-3F10-3E2A-51C7-7A92128D4D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/>
              <a:t>Objectives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BD379B4-0A4A-088E-9202-7F47512DC4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C953F-34B1-4DD2-A3DB-3A35190EAD1A}" type="slidenum">
              <a:rPr lang="en-US" noProof="0" smtClean="0"/>
              <a:pPr/>
              <a:t>4</a:t>
            </a:fld>
            <a:endParaRPr lang="en-US" noProof="0" dirty="0"/>
          </a:p>
        </p:txBody>
      </p:sp>
      <p:sp>
        <p:nvSpPr>
          <p:cNvPr id="3" name="Footer Placeholder 9">
            <a:extLst>
              <a:ext uri="{FF2B5EF4-FFF2-40B4-BE49-F238E27FC236}">
                <a16:creationId xmlns:a16="http://schemas.microsoft.com/office/drawing/2014/main" id="{4064ECB3-7AD4-DFA7-D7C5-DFC393488CF2}"/>
              </a:ext>
            </a:extLst>
          </p:cNvPr>
          <p:cNvSpPr txBox="1">
            <a:spLocks/>
          </p:cNvSpPr>
          <p:nvPr/>
        </p:nvSpPr>
        <p:spPr>
          <a:xfrm>
            <a:off x="1767482" y="6307118"/>
            <a:ext cx="4114800" cy="252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>
                <a:solidFill>
                  <a:schemeClr val="accent5"/>
                </a:solidFill>
              </a:rPr>
              <a:t>TinWise</a:t>
            </a:r>
            <a:r>
              <a:rPr lang="en-US" sz="1000" dirty="0">
                <a:solidFill>
                  <a:schemeClr val="accent5"/>
                </a:solidFill>
              </a:rPr>
              <a:t>: WP1 – Need Analysis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125C403-EB84-AA2D-2C79-17DEF9953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600" y="1660161"/>
            <a:ext cx="718007" cy="71800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8B8BF69-85E4-AB18-FD7F-66519F05BD03}"/>
              </a:ext>
            </a:extLst>
          </p:cNvPr>
          <p:cNvSpPr txBox="1"/>
          <p:nvPr/>
        </p:nvSpPr>
        <p:spPr>
          <a:xfrm>
            <a:off x="1767482" y="1791112"/>
            <a:ext cx="9409917" cy="892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/>
              <a:t>WP1 aims to understand the needs and knowledge gaps of people affected by tinnitus as a foundation for designing the </a:t>
            </a:r>
            <a:r>
              <a:rPr lang="en-US" sz="1600" dirty="0" err="1"/>
              <a:t>TinWise</a:t>
            </a:r>
            <a:r>
              <a:rPr lang="en-US" sz="1600" dirty="0"/>
              <a:t> digital learning platform with gamified health literacy tools. </a:t>
            </a:r>
          </a:p>
          <a:p>
            <a:pPr algn="l">
              <a:spcAft>
                <a:spcPts val="1200"/>
              </a:spcAft>
            </a:pPr>
            <a:endParaRPr lang="de-DE" sz="1600" dirty="0" err="1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1045E52-0779-EECF-F99D-480A2B17B216}"/>
              </a:ext>
            </a:extLst>
          </p:cNvPr>
          <p:cNvSpPr/>
          <p:nvPr/>
        </p:nvSpPr>
        <p:spPr>
          <a:xfrm>
            <a:off x="990766" y="1576608"/>
            <a:ext cx="10182602" cy="890886"/>
          </a:xfrm>
          <a:prstGeom prst="rect">
            <a:avLst/>
          </a:prstGeom>
          <a:noFill/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72000" rIns="126000" bIns="72000" rtlCol="0" anchor="t">
            <a:noAutofit/>
          </a:bodyPr>
          <a:lstStyle/>
          <a:p>
            <a:pPr algn="l">
              <a:spcAft>
                <a:spcPts val="600"/>
              </a:spcAft>
            </a:pPr>
            <a:endParaRPr lang="en-US" sz="12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836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774C4-03ED-E33F-3A6C-D64141890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feld 39">
            <a:extLst>
              <a:ext uri="{FF2B5EF4-FFF2-40B4-BE49-F238E27FC236}">
                <a16:creationId xmlns:a16="http://schemas.microsoft.com/office/drawing/2014/main" id="{2C42D9FA-7B11-478D-0EC0-A7987E599827}"/>
              </a:ext>
            </a:extLst>
          </p:cNvPr>
          <p:cNvSpPr txBox="1"/>
          <p:nvPr/>
        </p:nvSpPr>
        <p:spPr>
          <a:xfrm>
            <a:off x="1006016" y="3614577"/>
            <a:ext cx="9328830" cy="540000"/>
          </a:xfrm>
          <a:prstGeom prst="rect">
            <a:avLst/>
          </a:prstGeom>
          <a:noFill/>
        </p:spPr>
        <p:txBody>
          <a:bodyPr wrap="square" lIns="1008000" tIns="0" rIns="0" bIns="0" rtlCol="0" anchor="ctr">
            <a:noAutofit/>
          </a:bodyPr>
          <a:lstStyle/>
          <a:p>
            <a:r>
              <a:rPr lang="de-DE" sz="1600" dirty="0" err="1"/>
              <a:t>Certain</a:t>
            </a:r>
            <a:r>
              <a:rPr lang="de-DE" sz="1600" dirty="0"/>
              <a:t> </a:t>
            </a:r>
            <a:r>
              <a:rPr lang="de-DE" sz="1600" dirty="0" err="1"/>
              <a:t>demographic</a:t>
            </a:r>
            <a:r>
              <a:rPr lang="de-DE" sz="1600" dirty="0"/>
              <a:t> </a:t>
            </a:r>
            <a:r>
              <a:rPr lang="de-DE" sz="1600" dirty="0" err="1"/>
              <a:t>groups</a:t>
            </a:r>
            <a:r>
              <a:rPr lang="de-DE" sz="1600" dirty="0"/>
              <a:t> (e.g., </a:t>
            </a:r>
            <a:r>
              <a:rPr lang="de-DE" sz="1600" dirty="0" err="1"/>
              <a:t>older</a:t>
            </a:r>
            <a:r>
              <a:rPr lang="de-DE" sz="1600" dirty="0"/>
              <a:t> </a:t>
            </a:r>
            <a:r>
              <a:rPr lang="de-DE" sz="1600" dirty="0" err="1"/>
              <a:t>patients</a:t>
            </a:r>
            <a:r>
              <a:rPr lang="de-DE" sz="1600" dirty="0"/>
              <a:t> </a:t>
            </a:r>
            <a:r>
              <a:rPr lang="de-DE" sz="1600" dirty="0" err="1"/>
              <a:t>or</a:t>
            </a:r>
            <a:r>
              <a:rPr lang="de-DE" sz="1600" dirty="0"/>
              <a:t> </a:t>
            </a:r>
            <a:r>
              <a:rPr lang="de-DE" sz="1600" dirty="0" err="1"/>
              <a:t>individuals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lower</a:t>
            </a:r>
            <a:r>
              <a:rPr lang="de-DE" sz="1600" dirty="0"/>
              <a:t> </a:t>
            </a:r>
            <a:r>
              <a:rPr lang="de-DE" sz="1600" dirty="0" err="1"/>
              <a:t>educational</a:t>
            </a:r>
            <a:r>
              <a:rPr lang="de-DE" sz="1600" dirty="0"/>
              <a:t> </a:t>
            </a:r>
            <a:r>
              <a:rPr lang="de-DE" sz="1600" dirty="0" err="1"/>
              <a:t>levels</a:t>
            </a:r>
            <a:r>
              <a:rPr lang="de-DE" sz="1600" dirty="0"/>
              <a:t>) </a:t>
            </a:r>
            <a:r>
              <a:rPr lang="de-DE" sz="1600" dirty="0" err="1"/>
              <a:t>show</a:t>
            </a:r>
            <a:r>
              <a:rPr lang="de-DE" sz="1600" dirty="0"/>
              <a:t> </a:t>
            </a:r>
            <a:r>
              <a:rPr lang="de-DE" sz="1600" dirty="0" err="1"/>
              <a:t>greater</a:t>
            </a:r>
            <a:r>
              <a:rPr lang="de-DE" sz="1600" dirty="0"/>
              <a:t> </a:t>
            </a:r>
            <a:r>
              <a:rPr lang="de-DE" sz="1600" dirty="0" err="1"/>
              <a:t>needs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health</a:t>
            </a:r>
            <a:r>
              <a:rPr lang="de-DE" sz="1600" dirty="0"/>
              <a:t> </a:t>
            </a:r>
            <a:r>
              <a:rPr lang="de-DE" sz="1600" dirty="0" err="1"/>
              <a:t>literacy</a:t>
            </a:r>
            <a:r>
              <a:rPr lang="de-DE" sz="1600" dirty="0"/>
              <a:t> support.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B75F9285-C916-E22C-8663-FB8696958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TinWise</a:t>
            </a:r>
            <a:r>
              <a:rPr lang="en-US" dirty="0"/>
              <a:t>: WP1 – Need Analysis</a:t>
            </a:r>
            <a:br>
              <a:rPr lang="en-US" dirty="0"/>
            </a:br>
            <a:endParaRPr lang="en-US" noProof="0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E8462B0-E186-70BF-BA98-B52830545A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/>
              <a:t>Hypotheses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CBC01D6-33F2-73AB-89B5-FC6F2934B9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C953F-34B1-4DD2-A3DB-3A35190EAD1A}" type="slidenum">
              <a:rPr lang="en-US" noProof="0" smtClean="0"/>
              <a:pPr/>
              <a:t>5</a:t>
            </a:fld>
            <a:endParaRPr lang="en-US" noProof="0" dirty="0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1BF0A7CE-64F6-8A88-070B-9CF054460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016" y="1697805"/>
            <a:ext cx="540000" cy="653023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55C97192-EE92-8DD3-78B4-70C9A3B9C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06016" y="1697805"/>
            <a:ext cx="540000" cy="653023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ADE6C21B-E2A8-114A-46D0-8996552FB0C7}"/>
              </a:ext>
            </a:extLst>
          </p:cNvPr>
          <p:cNvSpPr txBox="1"/>
          <p:nvPr/>
        </p:nvSpPr>
        <p:spPr>
          <a:xfrm>
            <a:off x="1006015" y="1697805"/>
            <a:ext cx="9328831" cy="540000"/>
          </a:xfrm>
          <a:prstGeom prst="rect">
            <a:avLst/>
          </a:prstGeom>
          <a:noFill/>
        </p:spPr>
        <p:txBody>
          <a:bodyPr wrap="square" lIns="1008000" tIns="0" rIns="0" bIns="0" rtlCol="0" anchor="ctr">
            <a:noAutofit/>
          </a:bodyPr>
          <a:lstStyle/>
          <a:p>
            <a:r>
              <a:rPr lang="de-DE" sz="1600" dirty="0"/>
              <a:t>Tinnitus-</a:t>
            </a:r>
            <a:r>
              <a:rPr lang="de-DE" sz="1600" dirty="0" err="1"/>
              <a:t>specific</a:t>
            </a:r>
            <a:r>
              <a:rPr lang="de-DE" sz="1600" dirty="0"/>
              <a:t> </a:t>
            </a:r>
            <a:r>
              <a:rPr lang="de-DE" sz="1600" dirty="0" err="1"/>
              <a:t>health</a:t>
            </a:r>
            <a:r>
              <a:rPr lang="de-DE" sz="1600" dirty="0"/>
              <a:t> </a:t>
            </a:r>
            <a:r>
              <a:rPr lang="de-DE" sz="1600" dirty="0" err="1"/>
              <a:t>literacy</a:t>
            </a:r>
            <a:r>
              <a:rPr lang="de-DE" sz="1600" dirty="0"/>
              <a:t> in </a:t>
            </a:r>
            <a:r>
              <a:rPr lang="de-DE" sz="1600" dirty="0" err="1"/>
              <a:t>individuals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tinnitus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associated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tinnitus-related</a:t>
            </a:r>
            <a:r>
              <a:rPr lang="de-DE" sz="1600" dirty="0"/>
              <a:t> </a:t>
            </a:r>
            <a:r>
              <a:rPr lang="de-DE" sz="1600" dirty="0" err="1"/>
              <a:t>distress</a:t>
            </a:r>
            <a:r>
              <a:rPr lang="de-DE" sz="1600" dirty="0"/>
              <a:t>, </a:t>
            </a:r>
            <a:r>
              <a:rPr lang="de-DE" sz="1600" dirty="0" err="1"/>
              <a:t>health-related</a:t>
            </a:r>
            <a:r>
              <a:rPr lang="de-DE" sz="1600" dirty="0"/>
              <a:t> </a:t>
            </a:r>
            <a:r>
              <a:rPr lang="de-DE" sz="1600" dirty="0" err="1"/>
              <a:t>quality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life</a:t>
            </a:r>
            <a:r>
              <a:rPr lang="de-DE" sz="1600" dirty="0"/>
              <a:t>, </a:t>
            </a:r>
            <a:r>
              <a:rPr lang="de-DE" sz="1600" dirty="0" err="1"/>
              <a:t>general</a:t>
            </a:r>
            <a:r>
              <a:rPr lang="de-DE" sz="1600" dirty="0"/>
              <a:t> </a:t>
            </a:r>
            <a:r>
              <a:rPr lang="de-DE" sz="1600" dirty="0" err="1"/>
              <a:t>health</a:t>
            </a:r>
            <a:r>
              <a:rPr lang="de-DE" sz="1600" dirty="0"/>
              <a:t> </a:t>
            </a:r>
            <a:r>
              <a:rPr lang="de-DE" sz="1600" dirty="0" err="1"/>
              <a:t>literacy</a:t>
            </a:r>
            <a:r>
              <a:rPr lang="de-DE" sz="1600" dirty="0"/>
              <a:t>, and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extent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self-help</a:t>
            </a:r>
            <a:r>
              <a:rPr lang="de-DE" sz="1600" dirty="0"/>
              <a:t> </a:t>
            </a:r>
            <a:r>
              <a:rPr lang="de-DE" sz="1600" dirty="0" err="1"/>
              <a:t>utilization</a:t>
            </a:r>
            <a:endParaRPr lang="de-DE" sz="1600" dirty="0"/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D9CCA59F-C06E-3018-615D-7FD99011A1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06016" y="1697805"/>
            <a:ext cx="539999" cy="653023"/>
          </a:xfrm>
          <a:prstGeom prst="rect">
            <a:avLst/>
          </a:prstGeom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E5F6A44F-0D42-B5C1-93CA-28565A5C36D5}"/>
              </a:ext>
            </a:extLst>
          </p:cNvPr>
          <p:cNvSpPr txBox="1"/>
          <p:nvPr/>
        </p:nvSpPr>
        <p:spPr>
          <a:xfrm>
            <a:off x="1007228" y="1697805"/>
            <a:ext cx="540000" cy="5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2800" noProof="0" dirty="0">
                <a:latin typeface="Charité Text Office Medium" pitchFamily="2" charset="0"/>
              </a:rPr>
              <a:t>1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E207116C-0A22-A88C-6E7E-ED81A47AB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016" y="2653401"/>
            <a:ext cx="540000" cy="653023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F0380DAD-9981-C8C8-2265-16670F68BA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06016" y="2653401"/>
            <a:ext cx="540000" cy="653023"/>
          </a:xfrm>
          <a:prstGeom prst="rect">
            <a:avLst/>
          </a:prstGeom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84580005-F527-9B92-3F7D-7ABA17FDC2F6}"/>
              </a:ext>
            </a:extLst>
          </p:cNvPr>
          <p:cNvSpPr txBox="1"/>
          <p:nvPr/>
        </p:nvSpPr>
        <p:spPr>
          <a:xfrm>
            <a:off x="1006016" y="2653401"/>
            <a:ext cx="9328830" cy="540000"/>
          </a:xfrm>
          <a:prstGeom prst="rect">
            <a:avLst/>
          </a:prstGeom>
          <a:noFill/>
        </p:spPr>
        <p:txBody>
          <a:bodyPr wrap="square" lIns="1008000" tIns="0" rIns="0" bIns="0" rtlCol="0" anchor="ctr">
            <a:noAutofit/>
          </a:bodyPr>
          <a:lstStyle/>
          <a:p>
            <a:r>
              <a:rPr lang="de-DE" sz="1600" dirty="0" err="1"/>
              <a:t>Individuals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higher</a:t>
            </a:r>
            <a:r>
              <a:rPr lang="de-DE" sz="1600" dirty="0"/>
              <a:t> </a:t>
            </a:r>
            <a:r>
              <a:rPr lang="de-DE" sz="1600" dirty="0" err="1"/>
              <a:t>levels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health</a:t>
            </a:r>
            <a:r>
              <a:rPr lang="de-DE" sz="1600" dirty="0"/>
              <a:t> </a:t>
            </a:r>
            <a:r>
              <a:rPr lang="de-DE" sz="1600" dirty="0" err="1"/>
              <a:t>literacy</a:t>
            </a:r>
            <a:r>
              <a:rPr lang="de-DE" sz="1600" dirty="0"/>
              <a:t> </a:t>
            </a:r>
            <a:r>
              <a:rPr lang="de-DE" sz="1600" dirty="0" err="1"/>
              <a:t>demonstrate</a:t>
            </a:r>
            <a:r>
              <a:rPr lang="de-DE" sz="1600" dirty="0"/>
              <a:t> </a:t>
            </a:r>
            <a:r>
              <a:rPr lang="de-DE" sz="1600" dirty="0" err="1"/>
              <a:t>better</a:t>
            </a:r>
            <a:r>
              <a:rPr lang="de-DE" sz="1600" dirty="0"/>
              <a:t> </a:t>
            </a:r>
            <a:r>
              <a:rPr lang="de-DE" sz="1600" dirty="0" err="1"/>
              <a:t>health-related</a:t>
            </a:r>
            <a:r>
              <a:rPr lang="de-DE" sz="1600" dirty="0"/>
              <a:t> </a:t>
            </a:r>
            <a:r>
              <a:rPr lang="de-DE" sz="1600" dirty="0" err="1"/>
              <a:t>quality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life</a:t>
            </a:r>
            <a:r>
              <a:rPr lang="de-DE" sz="1600" dirty="0"/>
              <a:t>, </a:t>
            </a:r>
            <a:r>
              <a:rPr lang="de-DE" sz="1600" dirty="0" err="1"/>
              <a:t>more</a:t>
            </a:r>
            <a:r>
              <a:rPr lang="de-DE" sz="1600" dirty="0"/>
              <a:t> </a:t>
            </a:r>
            <a:r>
              <a:rPr lang="de-DE" sz="1600" dirty="0" err="1"/>
              <a:t>active</a:t>
            </a:r>
            <a:r>
              <a:rPr lang="de-DE" sz="1600" dirty="0"/>
              <a:t> </a:t>
            </a:r>
            <a:r>
              <a:rPr lang="de-DE" sz="1600" dirty="0" err="1"/>
              <a:t>self-help</a:t>
            </a:r>
            <a:r>
              <a:rPr lang="de-DE" sz="1600" dirty="0"/>
              <a:t> </a:t>
            </a:r>
            <a:r>
              <a:rPr lang="de-DE" sz="1600" dirty="0" err="1"/>
              <a:t>utilization</a:t>
            </a:r>
            <a:r>
              <a:rPr lang="de-DE" sz="1600" dirty="0"/>
              <a:t>, and </a:t>
            </a:r>
            <a:r>
              <a:rPr lang="de-DE" sz="1600" dirty="0" err="1"/>
              <a:t>fewer</a:t>
            </a:r>
            <a:r>
              <a:rPr lang="de-DE" sz="1600" dirty="0"/>
              <a:t> </a:t>
            </a:r>
            <a:r>
              <a:rPr lang="de-DE" sz="1600" dirty="0" err="1"/>
              <a:t>comorbidities</a:t>
            </a:r>
            <a:r>
              <a:rPr lang="de-DE" sz="1600" dirty="0"/>
              <a:t>.</a:t>
            </a: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BBCC83CA-424B-7B3B-1A80-DA0A103D90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06016" y="2653401"/>
            <a:ext cx="539999" cy="653023"/>
          </a:xfrm>
          <a:prstGeom prst="rect">
            <a:avLst/>
          </a:prstGeom>
        </p:spPr>
      </p:pic>
      <p:sp>
        <p:nvSpPr>
          <p:cNvPr id="37" name="Textfeld 36">
            <a:extLst>
              <a:ext uri="{FF2B5EF4-FFF2-40B4-BE49-F238E27FC236}">
                <a16:creationId xmlns:a16="http://schemas.microsoft.com/office/drawing/2014/main" id="{7F4AA1A6-DC9A-C56D-BF95-CEDFB5876CB8}"/>
              </a:ext>
            </a:extLst>
          </p:cNvPr>
          <p:cNvSpPr txBox="1"/>
          <p:nvPr/>
        </p:nvSpPr>
        <p:spPr>
          <a:xfrm>
            <a:off x="1007228" y="2653401"/>
            <a:ext cx="540000" cy="5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2800" noProof="0" dirty="0">
                <a:latin typeface="Charité Text Office Medium" pitchFamily="2" charset="0"/>
              </a:rPr>
              <a:t>2</a:t>
            </a:r>
          </a:p>
        </p:txBody>
      </p:sp>
      <p:pic>
        <p:nvPicPr>
          <p:cNvPr id="41" name="Grafik 40">
            <a:extLst>
              <a:ext uri="{FF2B5EF4-FFF2-40B4-BE49-F238E27FC236}">
                <a16:creationId xmlns:a16="http://schemas.microsoft.com/office/drawing/2014/main" id="{F68ACB9E-F5B3-6160-0896-1B1B5D9A06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06015" y="3614473"/>
            <a:ext cx="539999" cy="653023"/>
          </a:xfrm>
          <a:prstGeom prst="rect">
            <a:avLst/>
          </a:prstGeom>
        </p:spPr>
      </p:pic>
      <p:sp>
        <p:nvSpPr>
          <p:cNvPr id="42" name="Textfeld 41">
            <a:extLst>
              <a:ext uri="{FF2B5EF4-FFF2-40B4-BE49-F238E27FC236}">
                <a16:creationId xmlns:a16="http://schemas.microsoft.com/office/drawing/2014/main" id="{08B554C3-2966-D0E3-DAC7-4CC287BCC242}"/>
              </a:ext>
            </a:extLst>
          </p:cNvPr>
          <p:cNvSpPr txBox="1"/>
          <p:nvPr/>
        </p:nvSpPr>
        <p:spPr>
          <a:xfrm>
            <a:off x="1007228" y="3614577"/>
            <a:ext cx="540000" cy="5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2800" noProof="0" dirty="0">
                <a:latin typeface="Charité Text Office Medium" pitchFamily="2" charset="0"/>
              </a:rPr>
              <a:t>3</a:t>
            </a:r>
          </a:p>
        </p:txBody>
      </p:sp>
      <p:sp>
        <p:nvSpPr>
          <p:cNvPr id="52" name="Footer Placeholder 9">
            <a:extLst>
              <a:ext uri="{FF2B5EF4-FFF2-40B4-BE49-F238E27FC236}">
                <a16:creationId xmlns:a16="http://schemas.microsoft.com/office/drawing/2014/main" id="{5F173750-D66A-AD5A-BF8A-9C0421ACDBE0}"/>
              </a:ext>
            </a:extLst>
          </p:cNvPr>
          <p:cNvSpPr txBox="1">
            <a:spLocks/>
          </p:cNvSpPr>
          <p:nvPr/>
        </p:nvSpPr>
        <p:spPr>
          <a:xfrm>
            <a:off x="1767482" y="6307118"/>
            <a:ext cx="4114800" cy="252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>
                <a:solidFill>
                  <a:schemeClr val="accent5"/>
                </a:solidFill>
              </a:rPr>
              <a:t>TinWise</a:t>
            </a:r>
            <a:r>
              <a:rPr lang="en-US" sz="1000" dirty="0">
                <a:solidFill>
                  <a:schemeClr val="accent5"/>
                </a:solidFill>
              </a:rPr>
              <a:t>: WP1 – Need Analysis</a:t>
            </a:r>
          </a:p>
        </p:txBody>
      </p:sp>
    </p:spTree>
    <p:extLst>
      <p:ext uri="{BB962C8B-B14F-4D97-AF65-F5344CB8AC3E}">
        <p14:creationId xmlns:p14="http://schemas.microsoft.com/office/powerpoint/2010/main" val="1205501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0EAE6-C001-2141-4074-87D499D20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422CF9-DDC4-D653-C192-AD7C42EA1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WP1 – Need Analysis: </a:t>
            </a:r>
            <a:br>
              <a:rPr lang="en-US" noProof="0" dirty="0"/>
            </a:br>
            <a:r>
              <a:rPr lang="en-US" noProof="0" dirty="0"/>
              <a:t>Survey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C36A1E3-20DE-A1B8-E199-2288D50161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noProof="0" dirty="0"/>
              <a:t>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70854-8BBC-8505-1A07-E45A8648B0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C953F-34B1-4DD2-A3DB-3A35190EAD1A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0A95E055-E6B2-7939-C07D-2A1A01992905}"/>
              </a:ext>
            </a:extLst>
          </p:cNvPr>
          <p:cNvSpPr txBox="1">
            <a:spLocks/>
          </p:cNvSpPr>
          <p:nvPr/>
        </p:nvSpPr>
        <p:spPr>
          <a:xfrm>
            <a:off x="1767482" y="6307118"/>
            <a:ext cx="4114800" cy="252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>
                <a:solidFill>
                  <a:schemeClr val="accent5"/>
                </a:solidFill>
              </a:rPr>
              <a:t>TinWise</a:t>
            </a:r>
            <a:r>
              <a:rPr lang="en-US" sz="1000" dirty="0">
                <a:solidFill>
                  <a:schemeClr val="accent5"/>
                </a:solidFill>
              </a:rPr>
              <a:t>: WP1 – Need Analysis</a:t>
            </a:r>
          </a:p>
        </p:txBody>
      </p:sp>
    </p:spTree>
    <p:extLst>
      <p:ext uri="{BB962C8B-B14F-4D97-AF65-F5344CB8AC3E}">
        <p14:creationId xmlns:p14="http://schemas.microsoft.com/office/powerpoint/2010/main" val="762055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7AC71-20DA-BA55-8527-718E4AC52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5D1BE3A-8735-3995-AD61-D7CA594070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58507" y="1690412"/>
            <a:ext cx="1440000" cy="4242387"/>
          </a:xfrm>
        </p:spPr>
        <p:txBody>
          <a:bodyPr/>
          <a:lstStyle/>
          <a:p>
            <a:pPr marL="0" indent="0">
              <a:buNone/>
            </a:pPr>
            <a:r>
              <a:rPr lang="en-US" noProof="0" dirty="0"/>
              <a:t>Demographics</a:t>
            </a:r>
          </a:p>
          <a:p>
            <a:r>
              <a:rPr lang="en-US" noProof="0" dirty="0">
                <a:solidFill>
                  <a:schemeClr val="accent5"/>
                </a:solidFill>
              </a:rPr>
              <a:t>Country</a:t>
            </a:r>
          </a:p>
          <a:p>
            <a:r>
              <a:rPr lang="en-US" noProof="0" dirty="0">
                <a:solidFill>
                  <a:schemeClr val="accent5"/>
                </a:solidFill>
              </a:rPr>
              <a:t>Gender</a:t>
            </a:r>
          </a:p>
          <a:p>
            <a:r>
              <a:rPr lang="en-US" dirty="0">
                <a:solidFill>
                  <a:schemeClr val="accent5"/>
                </a:solidFill>
              </a:rPr>
              <a:t>Age</a:t>
            </a:r>
          </a:p>
          <a:p>
            <a:r>
              <a:rPr lang="en-US" dirty="0">
                <a:solidFill>
                  <a:schemeClr val="accent5"/>
                </a:solidFill>
              </a:rPr>
              <a:t>Insurance</a:t>
            </a:r>
          </a:p>
          <a:p>
            <a:r>
              <a:rPr lang="en-US" dirty="0">
                <a:solidFill>
                  <a:schemeClr val="accent5"/>
                </a:solidFill>
              </a:rPr>
              <a:t>Relationship status</a:t>
            </a:r>
          </a:p>
          <a:p>
            <a:r>
              <a:rPr lang="en-US" dirty="0">
                <a:solidFill>
                  <a:schemeClr val="accent5"/>
                </a:solidFill>
              </a:rPr>
              <a:t>Occupational status</a:t>
            </a:r>
          </a:p>
          <a:p>
            <a:pPr marL="0" indent="0">
              <a:buNone/>
            </a:pPr>
            <a:endParaRPr lang="en-US" noProof="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AF902D7-8982-3285-B10F-10EBC93ACF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58507" y="1690413"/>
            <a:ext cx="270000" cy="270000"/>
          </a:xfrm>
        </p:spPr>
        <p:txBody>
          <a:bodyPr/>
          <a:lstStyle/>
          <a:p>
            <a:r>
              <a:rPr lang="en-US" noProof="0" dirty="0"/>
              <a:t>1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51190E9-6498-6ABC-9A24-BB8AD225AC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0099" y="1712012"/>
            <a:ext cx="1440000" cy="4595105"/>
          </a:xfrm>
        </p:spPr>
        <p:txBody>
          <a:bodyPr/>
          <a:lstStyle/>
          <a:p>
            <a:pPr marL="0" indent="0">
              <a:buNone/>
            </a:pPr>
            <a:r>
              <a:rPr lang="en-US" noProof="0" dirty="0"/>
              <a:t>Tinnitus</a:t>
            </a:r>
          </a:p>
          <a:p>
            <a:r>
              <a:rPr lang="en-US" noProof="0" dirty="0">
                <a:solidFill>
                  <a:schemeClr val="accent5"/>
                </a:solidFill>
              </a:rPr>
              <a:t>Laterality</a:t>
            </a:r>
          </a:p>
          <a:p>
            <a:r>
              <a:rPr lang="en-US" dirty="0">
                <a:solidFill>
                  <a:schemeClr val="accent5"/>
                </a:solidFill>
              </a:rPr>
              <a:t>Date of Onset</a:t>
            </a:r>
          </a:p>
          <a:p>
            <a:r>
              <a:rPr lang="en-US" dirty="0">
                <a:solidFill>
                  <a:schemeClr val="accent5"/>
                </a:solidFill>
              </a:rPr>
              <a:t>Origin</a:t>
            </a:r>
          </a:p>
          <a:p>
            <a:r>
              <a:rPr lang="en-US" dirty="0">
                <a:solidFill>
                  <a:schemeClr val="accent5"/>
                </a:solidFill>
              </a:rPr>
              <a:t>Loudness</a:t>
            </a:r>
          </a:p>
          <a:p>
            <a:r>
              <a:rPr lang="en-US" dirty="0">
                <a:solidFill>
                  <a:schemeClr val="accent5"/>
                </a:solidFill>
              </a:rPr>
              <a:t>Treatments</a:t>
            </a:r>
          </a:p>
          <a:p>
            <a:r>
              <a:rPr lang="en-US" dirty="0">
                <a:solidFill>
                  <a:schemeClr val="accent5"/>
                </a:solidFill>
              </a:rPr>
              <a:t>Specialists</a:t>
            </a:r>
          </a:p>
          <a:p>
            <a:r>
              <a:rPr lang="en-US" dirty="0">
                <a:solidFill>
                  <a:schemeClr val="accent5"/>
                </a:solidFill>
              </a:rPr>
              <a:t>Hyperacusis</a:t>
            </a:r>
          </a:p>
          <a:p>
            <a:r>
              <a:rPr lang="en-US" dirty="0">
                <a:solidFill>
                  <a:schemeClr val="accent5"/>
                </a:solidFill>
              </a:rPr>
              <a:t>Hearing</a:t>
            </a:r>
          </a:p>
          <a:p>
            <a:r>
              <a:rPr lang="en-US" dirty="0">
                <a:solidFill>
                  <a:schemeClr val="accent5"/>
                </a:solidFill>
              </a:rPr>
              <a:t>Comorbidities</a:t>
            </a:r>
          </a:p>
          <a:p>
            <a:pPr marL="0" indent="0">
              <a:buNone/>
            </a:pPr>
            <a:endParaRPr lang="en-US" noProof="0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C9D89B6-B700-0021-59F0-1E207A39DD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01691" y="1712013"/>
            <a:ext cx="1440000" cy="4089180"/>
          </a:xfrm>
        </p:spPr>
        <p:txBody>
          <a:bodyPr/>
          <a:lstStyle/>
          <a:p>
            <a:pPr marL="0" indent="0">
              <a:buNone/>
            </a:pPr>
            <a:r>
              <a:rPr lang="en-US" noProof="0" dirty="0"/>
              <a:t>Health Literacy</a:t>
            </a:r>
          </a:p>
          <a:p>
            <a:r>
              <a:rPr lang="en-US" dirty="0">
                <a:solidFill>
                  <a:schemeClr val="accent5"/>
                </a:solidFill>
              </a:rPr>
              <a:t>General (long and short version)</a:t>
            </a:r>
          </a:p>
          <a:p>
            <a:r>
              <a:rPr lang="en-US" noProof="0" dirty="0">
                <a:solidFill>
                  <a:schemeClr val="accent5"/>
                </a:solidFill>
              </a:rPr>
              <a:t>Tinnitus-specific (long and short version)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1B32ED2-4F16-42F4-425B-A7B1B0A9E1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23283" y="1712012"/>
            <a:ext cx="1440000" cy="4089179"/>
          </a:xfrm>
        </p:spPr>
        <p:txBody>
          <a:bodyPr/>
          <a:lstStyle/>
          <a:p>
            <a:pPr marL="0" indent="0">
              <a:buNone/>
            </a:pPr>
            <a:r>
              <a:rPr lang="en-US" noProof="0" dirty="0"/>
              <a:t>Self-Help</a:t>
            </a:r>
          </a:p>
          <a:p>
            <a:r>
              <a:rPr lang="en-US" dirty="0">
                <a:solidFill>
                  <a:schemeClr val="accent5"/>
                </a:solidFill>
              </a:rPr>
              <a:t>Membership</a:t>
            </a:r>
          </a:p>
          <a:p>
            <a:r>
              <a:rPr lang="en-US" noProof="0" dirty="0">
                <a:solidFill>
                  <a:schemeClr val="accent5"/>
                </a:solidFill>
              </a:rPr>
              <a:t>Satisfaction</a:t>
            </a:r>
          </a:p>
          <a:p>
            <a:r>
              <a:rPr lang="en-US" dirty="0">
                <a:solidFill>
                  <a:schemeClr val="accent5"/>
                </a:solidFill>
              </a:rPr>
              <a:t>Doubts</a:t>
            </a:r>
            <a:endParaRPr lang="en-US" noProof="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US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55A9320-81EA-5DDE-37F6-1C8973E182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646050" y="1712013"/>
            <a:ext cx="1440000" cy="4220786"/>
          </a:xfrm>
        </p:spPr>
        <p:txBody>
          <a:bodyPr/>
          <a:lstStyle/>
          <a:p>
            <a:pPr marL="0" indent="0">
              <a:buNone/>
            </a:pPr>
            <a:r>
              <a:rPr lang="en-US" noProof="0" dirty="0"/>
              <a:t>Quality of Life</a:t>
            </a:r>
          </a:p>
          <a:p>
            <a:r>
              <a:rPr lang="en-US" noProof="0" dirty="0">
                <a:solidFill>
                  <a:schemeClr val="accent5"/>
                </a:solidFill>
              </a:rPr>
              <a:t>Depression</a:t>
            </a:r>
          </a:p>
          <a:p>
            <a:r>
              <a:rPr lang="en-US" dirty="0">
                <a:solidFill>
                  <a:schemeClr val="accent5"/>
                </a:solidFill>
              </a:rPr>
              <a:t>Stress</a:t>
            </a:r>
          </a:p>
          <a:p>
            <a:r>
              <a:rPr lang="en-US" noProof="0" dirty="0">
                <a:solidFill>
                  <a:schemeClr val="accent5"/>
                </a:solidFill>
              </a:rPr>
              <a:t>Worries</a:t>
            </a:r>
          </a:p>
          <a:p>
            <a:pPr marL="0" indent="0">
              <a:buNone/>
            </a:pPr>
            <a:endParaRPr lang="en-US" noProof="0" dirty="0"/>
          </a:p>
          <a:p>
            <a:pPr marL="0" indent="0">
              <a:buNone/>
            </a:pPr>
            <a:endParaRPr lang="en-US" noProof="0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AF2C40F9-3579-D552-8B71-95C643DC2A8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578753" y="1712013"/>
            <a:ext cx="270000" cy="270000"/>
          </a:xfrm>
        </p:spPr>
        <p:txBody>
          <a:bodyPr/>
          <a:lstStyle/>
          <a:p>
            <a:r>
              <a:rPr lang="en-US" noProof="0" dirty="0"/>
              <a:t>2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9AC2B265-61F3-5470-5417-173B50BE757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44875" y="1712013"/>
            <a:ext cx="270000" cy="270000"/>
          </a:xfrm>
        </p:spPr>
        <p:txBody>
          <a:bodyPr/>
          <a:lstStyle/>
          <a:p>
            <a:r>
              <a:rPr lang="en-US" noProof="0" dirty="0"/>
              <a:t>5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89F6E51B-230F-2E68-F8B0-9D2E9126073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601387" y="1712013"/>
            <a:ext cx="270000" cy="270000"/>
          </a:xfrm>
        </p:spPr>
        <p:txBody>
          <a:bodyPr/>
          <a:lstStyle/>
          <a:p>
            <a:r>
              <a:rPr lang="en-US" noProof="0" dirty="0"/>
              <a:t>3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420F9C0D-D23B-0F06-92D7-73636186253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624871" y="1712013"/>
            <a:ext cx="270000" cy="270000"/>
          </a:xfrm>
        </p:spPr>
        <p:txBody>
          <a:bodyPr/>
          <a:lstStyle/>
          <a:p>
            <a:r>
              <a:rPr lang="en-US" noProof="0" dirty="0"/>
              <a:t>4</a:t>
            </a:r>
          </a:p>
        </p:txBody>
      </p:sp>
      <p:sp>
        <p:nvSpPr>
          <p:cNvPr id="63" name="Slide Number Placeholder 62">
            <a:extLst>
              <a:ext uri="{FF2B5EF4-FFF2-40B4-BE49-F238E27FC236}">
                <a16:creationId xmlns:a16="http://schemas.microsoft.com/office/drawing/2014/main" id="{A4332E4B-BC58-D784-EACA-0E46FDC19E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C953F-34B1-4DD2-A3DB-3A35190EAD1A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36" name="Titel 6">
            <a:extLst>
              <a:ext uri="{FF2B5EF4-FFF2-40B4-BE49-F238E27FC236}">
                <a16:creationId xmlns:a16="http://schemas.microsoft.com/office/drawing/2014/main" id="{B2577F2D-7F3B-1A45-7FCE-489664DA0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87" y="500444"/>
            <a:ext cx="9136463" cy="401256"/>
          </a:xfrm>
        </p:spPr>
        <p:txBody>
          <a:bodyPr/>
          <a:lstStyle/>
          <a:p>
            <a:r>
              <a:rPr lang="en-US" dirty="0"/>
              <a:t>WP1 – Need Analysis: Survey</a:t>
            </a:r>
            <a:endParaRPr lang="en-US" noProof="0" dirty="0"/>
          </a:p>
        </p:txBody>
      </p:sp>
      <p:sp>
        <p:nvSpPr>
          <p:cNvPr id="41" name="Textplatzhalter 8">
            <a:extLst>
              <a:ext uri="{FF2B5EF4-FFF2-40B4-BE49-F238E27FC236}">
                <a16:creationId xmlns:a16="http://schemas.microsoft.com/office/drawing/2014/main" id="{C1FE3961-3809-95B2-1817-74BCE19131C4}"/>
              </a:ext>
            </a:extLst>
          </p:cNvPr>
          <p:cNvSpPr txBox="1">
            <a:spLocks/>
          </p:cNvSpPr>
          <p:nvPr/>
        </p:nvSpPr>
        <p:spPr>
          <a:xfrm>
            <a:off x="509587" y="924815"/>
            <a:ext cx="9136800" cy="246221"/>
          </a:xfrm>
          <a:prstGeom prst="rect">
            <a:avLst/>
          </a:prstGeom>
        </p:spPr>
        <p:txBody>
          <a:bodyPr vert="horz" lIns="0" tIns="338400" rIns="0" bIns="0" rtlCol="0" anchor="b" anchorCtr="0">
            <a:noAutofit/>
          </a:bodyPr>
          <a:lstStyle>
            <a:lvl1pPr marL="162000" indent="-16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3200" indent="-19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harité Text Office" pitchFamily="2" charset="0"/>
              <a:buChar char="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3200" indent="-19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harité Text Office" pitchFamily="2" charset="0"/>
              <a:buChar char="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83200" indent="-19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harité Text Office" pitchFamily="2" charset="0"/>
              <a:buChar char="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83200" indent="-19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harité Text Office" pitchFamily="2" charset="0"/>
              <a:buChar char="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solidFill>
                  <a:schemeClr val="tx2"/>
                </a:solidFill>
                <a:latin typeface="+mj-lt"/>
              </a:rPr>
              <a:t>Questionnaires</a:t>
            </a:r>
          </a:p>
        </p:txBody>
      </p:sp>
      <p:sp>
        <p:nvSpPr>
          <p:cNvPr id="43" name="Footer Placeholder 9">
            <a:extLst>
              <a:ext uri="{FF2B5EF4-FFF2-40B4-BE49-F238E27FC236}">
                <a16:creationId xmlns:a16="http://schemas.microsoft.com/office/drawing/2014/main" id="{98471B18-B3A7-D9BB-01CA-16EE5DC32C47}"/>
              </a:ext>
            </a:extLst>
          </p:cNvPr>
          <p:cNvSpPr txBox="1">
            <a:spLocks/>
          </p:cNvSpPr>
          <p:nvPr/>
        </p:nvSpPr>
        <p:spPr>
          <a:xfrm>
            <a:off x="1767482" y="6307118"/>
            <a:ext cx="4114800" cy="252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>
                <a:solidFill>
                  <a:schemeClr val="accent5"/>
                </a:solidFill>
              </a:rPr>
              <a:t>TinWise</a:t>
            </a:r>
            <a:r>
              <a:rPr lang="en-US" sz="1000" dirty="0">
                <a:solidFill>
                  <a:schemeClr val="accent5"/>
                </a:solidFill>
              </a:rPr>
              <a:t>: WP1 – Need Analysis</a:t>
            </a:r>
          </a:p>
        </p:txBody>
      </p:sp>
      <p:cxnSp>
        <p:nvCxnSpPr>
          <p:cNvPr id="45" name="Gerade Verbindung 44">
            <a:extLst>
              <a:ext uri="{FF2B5EF4-FFF2-40B4-BE49-F238E27FC236}">
                <a16:creationId xmlns:a16="http://schemas.microsoft.com/office/drawing/2014/main" id="{7A8A5EF9-DD83-B15A-2C0A-8B30ABD1A0B6}"/>
              </a:ext>
            </a:extLst>
          </p:cNvPr>
          <p:cNvCxnSpPr/>
          <p:nvPr/>
        </p:nvCxnSpPr>
        <p:spPr>
          <a:xfrm>
            <a:off x="999462" y="2349797"/>
            <a:ext cx="105156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3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CC0A1-B93A-66D4-218E-F3A18F00F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888BB40F-49B0-4779-4D36-58A86245F5C2}"/>
              </a:ext>
            </a:extLst>
          </p:cNvPr>
          <p:cNvSpPr txBox="1"/>
          <p:nvPr/>
        </p:nvSpPr>
        <p:spPr>
          <a:xfrm>
            <a:off x="1533525" y="2022269"/>
            <a:ext cx="9124950" cy="540000"/>
          </a:xfrm>
          <a:prstGeom prst="rect">
            <a:avLst/>
          </a:prstGeom>
          <a:noFill/>
        </p:spPr>
        <p:txBody>
          <a:bodyPr wrap="square" lIns="1008000" tIns="0" rIns="0" bIns="0" rtlCol="0" anchor="ctr">
            <a:noAutofit/>
          </a:bodyPr>
          <a:lstStyle/>
          <a:p>
            <a:r>
              <a:rPr lang="de-DE" sz="1600" dirty="0" err="1"/>
              <a:t>Started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survey</a:t>
            </a:r>
            <a:endParaRPr lang="de-DE" sz="16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AD58DE1-AB33-C942-3E9C-1D9494DFA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33525" y="2022269"/>
            <a:ext cx="540000" cy="653023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A6591E8B-DAE1-9DFA-A5D1-487C9E57F834}"/>
              </a:ext>
            </a:extLst>
          </p:cNvPr>
          <p:cNvSpPr txBox="1"/>
          <p:nvPr/>
        </p:nvSpPr>
        <p:spPr>
          <a:xfrm>
            <a:off x="1534737" y="2022269"/>
            <a:ext cx="540000" cy="5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2000" noProof="0" dirty="0">
                <a:latin typeface="Charité Text Office Medium" pitchFamily="2" charset="0"/>
              </a:rPr>
              <a:t>244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CEF8783-3E4A-59AF-1991-6928FFFCB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WP1 – Need Analysis: Survey</a:t>
            </a:r>
            <a:endParaRPr lang="en-US" noProof="0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093EDDA-2C95-BF19-E8D5-2D2006F3CA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/>
              <a:t>Participants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53459C4-7997-E018-5DA0-359D5A32A5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C953F-34B1-4DD2-A3DB-3A35190EAD1A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2" name="Footer Placeholder 9">
            <a:extLst>
              <a:ext uri="{FF2B5EF4-FFF2-40B4-BE49-F238E27FC236}">
                <a16:creationId xmlns:a16="http://schemas.microsoft.com/office/drawing/2014/main" id="{A134E0AB-0FB3-26C4-2CE9-59D295BD174A}"/>
              </a:ext>
            </a:extLst>
          </p:cNvPr>
          <p:cNvSpPr txBox="1">
            <a:spLocks/>
          </p:cNvSpPr>
          <p:nvPr/>
        </p:nvSpPr>
        <p:spPr>
          <a:xfrm>
            <a:off x="1767482" y="6307118"/>
            <a:ext cx="4114800" cy="252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>
                <a:solidFill>
                  <a:schemeClr val="accent5"/>
                </a:solidFill>
              </a:rPr>
              <a:t>TinWise</a:t>
            </a:r>
            <a:r>
              <a:rPr lang="en-US" sz="1000" dirty="0">
                <a:solidFill>
                  <a:schemeClr val="accent5"/>
                </a:solidFill>
              </a:rPr>
              <a:t>: WP1 – Need Analysis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977160F-5C32-ADDC-EA94-6A39BDA0B911}"/>
              </a:ext>
            </a:extLst>
          </p:cNvPr>
          <p:cNvSpPr txBox="1"/>
          <p:nvPr/>
        </p:nvSpPr>
        <p:spPr>
          <a:xfrm>
            <a:off x="1533524" y="3933461"/>
            <a:ext cx="4973406" cy="540000"/>
          </a:xfrm>
          <a:prstGeom prst="rect">
            <a:avLst/>
          </a:prstGeom>
          <a:noFill/>
        </p:spPr>
        <p:txBody>
          <a:bodyPr wrap="square" lIns="1008000" tIns="0" rIns="0" bIns="0" rtlCol="0" anchor="ctr">
            <a:noAutofit/>
          </a:bodyPr>
          <a:lstStyle/>
          <a:p>
            <a:r>
              <a:rPr lang="de-DE" sz="1600" dirty="0" err="1"/>
              <a:t>Fullfilled</a:t>
            </a:r>
            <a:r>
              <a:rPr lang="de-DE" sz="1600" dirty="0"/>
              <a:t> </a:t>
            </a:r>
            <a:r>
              <a:rPr lang="de-DE" sz="1600" dirty="0" err="1"/>
              <a:t>inclusion</a:t>
            </a:r>
            <a:r>
              <a:rPr lang="de-DE" sz="1600" dirty="0"/>
              <a:t> </a:t>
            </a:r>
            <a:r>
              <a:rPr lang="de-DE" sz="1600" dirty="0" err="1"/>
              <a:t>criteria</a:t>
            </a:r>
            <a:r>
              <a:rPr lang="de-DE" sz="1600" dirty="0"/>
              <a:t> (</a:t>
            </a:r>
            <a:r>
              <a:rPr lang="de-DE" sz="1600" dirty="0" err="1"/>
              <a:t>age</a:t>
            </a:r>
            <a:r>
              <a:rPr lang="de-DE" sz="1600" dirty="0"/>
              <a:t> &gt; 18 &amp; </a:t>
            </a:r>
            <a:r>
              <a:rPr lang="de-DE" sz="1600" dirty="0" err="1"/>
              <a:t>tinnitus</a:t>
            </a:r>
            <a:r>
              <a:rPr lang="de-DE" sz="1600" dirty="0"/>
              <a:t>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39E9C4E-164A-1E91-1DF2-D09674FD1B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33525" y="2022269"/>
            <a:ext cx="540000" cy="65302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886B2A0-DE1B-3575-3FAA-1C021E5318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33525" y="2977865"/>
            <a:ext cx="540000" cy="653023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E646DFE9-5D52-82B5-2DD5-9D4EE423F468}"/>
              </a:ext>
            </a:extLst>
          </p:cNvPr>
          <p:cNvSpPr txBox="1"/>
          <p:nvPr/>
        </p:nvSpPr>
        <p:spPr>
          <a:xfrm>
            <a:off x="1533525" y="2977865"/>
            <a:ext cx="9124950" cy="540000"/>
          </a:xfrm>
          <a:prstGeom prst="rect">
            <a:avLst/>
          </a:prstGeom>
          <a:noFill/>
        </p:spPr>
        <p:txBody>
          <a:bodyPr wrap="square" lIns="1008000" tIns="0" rIns="0" bIns="0" rtlCol="0" anchor="ctr">
            <a:noAutofit/>
          </a:bodyPr>
          <a:lstStyle/>
          <a:p>
            <a:r>
              <a:rPr lang="de-DE" sz="1600" dirty="0" err="1"/>
              <a:t>Completed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survey</a:t>
            </a:r>
            <a:endParaRPr lang="de-DE" sz="1600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2202D63-603A-EFDD-9B0E-39AFDECD9BDC}"/>
              </a:ext>
            </a:extLst>
          </p:cNvPr>
          <p:cNvSpPr txBox="1"/>
          <p:nvPr/>
        </p:nvSpPr>
        <p:spPr>
          <a:xfrm>
            <a:off x="1533524" y="2021605"/>
            <a:ext cx="540000" cy="5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2000" noProof="0" dirty="0">
                <a:solidFill>
                  <a:schemeClr val="bg1"/>
                </a:solidFill>
                <a:latin typeface="Charité Text Office Medium" pitchFamily="2" charset="0"/>
              </a:rPr>
              <a:t>244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1CFABCAE-74BE-7F2F-1A35-D82A552B8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33523" y="3934575"/>
            <a:ext cx="540000" cy="653023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6F6459C7-EBAE-645B-FE51-10748AE73427}"/>
              </a:ext>
            </a:extLst>
          </p:cNvPr>
          <p:cNvSpPr txBox="1"/>
          <p:nvPr/>
        </p:nvSpPr>
        <p:spPr>
          <a:xfrm>
            <a:off x="1533524" y="2977865"/>
            <a:ext cx="540000" cy="5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2000" noProof="0" dirty="0">
                <a:solidFill>
                  <a:schemeClr val="bg1"/>
                </a:solidFill>
                <a:latin typeface="Charité Text Office Medium" pitchFamily="2" charset="0"/>
              </a:rPr>
              <a:t>194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041C645-C92C-F25C-8F56-FA6B65A8FBFB}"/>
              </a:ext>
            </a:extLst>
          </p:cNvPr>
          <p:cNvSpPr txBox="1"/>
          <p:nvPr/>
        </p:nvSpPr>
        <p:spPr>
          <a:xfrm>
            <a:off x="1533523" y="3937365"/>
            <a:ext cx="540000" cy="5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2000" noProof="0" dirty="0">
                <a:solidFill>
                  <a:schemeClr val="bg1"/>
                </a:solidFill>
                <a:latin typeface="Charité Text Office Medium" pitchFamily="2" charset="0"/>
              </a:rPr>
              <a:t>186</a:t>
            </a:r>
          </a:p>
        </p:txBody>
      </p:sp>
    </p:spTree>
    <p:extLst>
      <p:ext uri="{BB962C8B-B14F-4D97-AF65-F5344CB8AC3E}">
        <p14:creationId xmlns:p14="http://schemas.microsoft.com/office/powerpoint/2010/main" val="2991621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EED45-D305-522B-B2E2-20159DB36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F80BA9-0734-1C53-C764-B846565D9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WP1 – Need Analysis: </a:t>
            </a:r>
            <a:br>
              <a:rPr lang="en-US" noProof="0" dirty="0"/>
            </a:br>
            <a:r>
              <a:rPr lang="en-US" noProof="0" dirty="0"/>
              <a:t>Results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4AE9FE6-F9A0-8BF0-E996-F40521D585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noProof="0" dirty="0"/>
              <a:t>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D1D17C-F61F-4C28-63A4-22AD320E62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C953F-34B1-4DD2-A3DB-3A35190EAD1A}" type="slidenum">
              <a:rPr lang="en-US" noProof="0" smtClean="0"/>
              <a:pPr/>
              <a:t>9</a:t>
            </a:fld>
            <a:endParaRPr lang="en-US" noProof="0" dirty="0"/>
          </a:p>
        </p:txBody>
      </p:sp>
      <p:sp>
        <p:nvSpPr>
          <p:cNvPr id="3" name="Footer Placeholder 9">
            <a:extLst>
              <a:ext uri="{FF2B5EF4-FFF2-40B4-BE49-F238E27FC236}">
                <a16:creationId xmlns:a16="http://schemas.microsoft.com/office/drawing/2014/main" id="{424E1119-522E-9479-2001-D0AF2D792094}"/>
              </a:ext>
            </a:extLst>
          </p:cNvPr>
          <p:cNvSpPr txBox="1">
            <a:spLocks/>
          </p:cNvSpPr>
          <p:nvPr/>
        </p:nvSpPr>
        <p:spPr>
          <a:xfrm>
            <a:off x="1767482" y="6307118"/>
            <a:ext cx="4114800" cy="252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>
                <a:solidFill>
                  <a:schemeClr val="accent5"/>
                </a:solidFill>
              </a:rPr>
              <a:t>TinWise</a:t>
            </a:r>
            <a:r>
              <a:rPr lang="en-US" sz="1000" dirty="0">
                <a:solidFill>
                  <a:schemeClr val="accent5"/>
                </a:solidFill>
              </a:rPr>
              <a:t>: WP1 – Need Analysis</a:t>
            </a:r>
          </a:p>
        </p:txBody>
      </p:sp>
    </p:spTree>
    <p:extLst>
      <p:ext uri="{BB962C8B-B14F-4D97-AF65-F5344CB8AC3E}">
        <p14:creationId xmlns:p14="http://schemas.microsoft.com/office/powerpoint/2010/main" val="3730586638"/>
      </p:ext>
    </p:extLst>
  </p:cSld>
  <p:clrMapOvr>
    <a:masterClrMapping/>
  </p:clrMapOvr>
</p:sld>
</file>

<file path=ppt/theme/theme1.xml><?xml version="1.0" encoding="utf-8"?>
<a:theme xmlns:a="http://schemas.openxmlformats.org/drawingml/2006/main" name="Charite_potx_en">
  <a:themeElements>
    <a:clrScheme name="Charité 2023">
      <a:dk1>
        <a:srgbClr val="000000"/>
      </a:dk1>
      <a:lt1>
        <a:sysClr val="window" lastClr="FFFFFF"/>
      </a:lt1>
      <a:dk2>
        <a:srgbClr val="5E676C"/>
      </a:dk2>
      <a:lt2>
        <a:srgbClr val="EA5451"/>
      </a:lt2>
      <a:accent1>
        <a:srgbClr val="002552"/>
      </a:accent1>
      <a:accent2>
        <a:srgbClr val="004D9B"/>
      </a:accent2>
      <a:accent3>
        <a:srgbClr val="007BC3"/>
      </a:accent3>
      <a:accent4>
        <a:srgbClr val="5E676C"/>
      </a:accent4>
      <a:accent5>
        <a:srgbClr val="7E898F"/>
      </a:accent5>
      <a:accent6>
        <a:srgbClr val="CBCFD2"/>
      </a:accent6>
      <a:hlink>
        <a:srgbClr val="000000"/>
      </a:hlink>
      <a:folHlink>
        <a:srgbClr val="5E676C"/>
      </a:folHlink>
    </a:clrScheme>
    <a:fontScheme name="Charite Fonts">
      <a:majorFont>
        <a:latin typeface="Charité Headline Office"/>
        <a:ea typeface=""/>
        <a:cs typeface=""/>
      </a:majorFont>
      <a:minorFont>
        <a:latin typeface="Charité Text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>
            <a:lumMod val="20000"/>
            <a:lumOff val="80000"/>
          </a:schemeClr>
        </a:solidFill>
        <a:ln>
          <a:noFill/>
        </a:ln>
      </a:spPr>
      <a:bodyPr lIns="126000" tIns="72000" rIns="126000" bIns="72000" rtlCol="0" anchor="t">
        <a:noAutofit/>
      </a:bodyPr>
      <a:lstStyle>
        <a:defPPr algn="l">
          <a:spcAft>
            <a:spcPts val="600"/>
          </a:spcAft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spcAft>
            <a:spcPts val="1200"/>
          </a:spcAft>
          <a:defRPr sz="1600" dirty="0" err="1" smtClean="0"/>
        </a:defPPr>
      </a:lstStyle>
    </a:txDef>
  </a:objectDefaults>
  <a:extraClrSchemeLst/>
  <a:custClrLst>
    <a:custClr name="FunktionsfarbeRot">
      <a:srgbClr val="D31D19"/>
    </a:custClr>
    <a:custClr name="FunktionsfarbeGruen">
      <a:srgbClr val="78AD6C"/>
    </a:custClr>
  </a:custClrLst>
  <a:extLst>
    <a:ext uri="{05A4C25C-085E-4340-85A3-A5531E510DB2}">
      <thm15:themeFamily xmlns:thm15="http://schemas.microsoft.com/office/thememl/2012/main" name="Charite-Praesentation_Vorlage_EN" id="{4BC1338F-8CF7-164B-8BF4-E5E78AA01B78}" vid="{D6EF5ECD-B031-9E4E-9144-D8C1A72BC191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Charite_potx_en</Template>
  <TotalTime>0</TotalTime>
  <Words>1779</Words>
  <Application>Microsoft Macintosh PowerPoint</Application>
  <PresentationFormat>Breitbild</PresentationFormat>
  <Paragraphs>567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0" baseType="lpstr">
      <vt:lpstr>Charité Text Office</vt:lpstr>
      <vt:lpstr>Arial</vt:lpstr>
      <vt:lpstr>Charité Text Office Medium</vt:lpstr>
      <vt:lpstr>Charité Headline Office</vt:lpstr>
      <vt:lpstr>Cambria</vt:lpstr>
      <vt:lpstr>Charité Headline Office Light</vt:lpstr>
      <vt:lpstr>Charite_potx_en</vt:lpstr>
      <vt:lpstr>TinWise  WP1 – Need analysis</vt:lpstr>
      <vt:lpstr>Contents</vt:lpstr>
      <vt:lpstr>TinWise:  WP1 – Need Analysis</vt:lpstr>
      <vt:lpstr>TinWise: WP1 – Need Analysis </vt:lpstr>
      <vt:lpstr>TinWise: WP1 – Need Analysis </vt:lpstr>
      <vt:lpstr>WP1 – Need Analysis:  Survey</vt:lpstr>
      <vt:lpstr>WP1 – Need Analysis: Survey</vt:lpstr>
      <vt:lpstr>WP1 – Need Analysis: Survey</vt:lpstr>
      <vt:lpstr>WP1 – Need Analysis:  Results</vt:lpstr>
      <vt:lpstr>WP1 – Need Analysis: Results </vt:lpstr>
      <vt:lpstr>WP1 – Need Analysis: Results </vt:lpstr>
      <vt:lpstr>WP1 – Need Analysis: Results </vt:lpstr>
      <vt:lpstr>WP1 – Need Analysis: Results </vt:lpstr>
      <vt:lpstr>WP1 – Need Analysis: Results </vt:lpstr>
      <vt:lpstr>WP1 – Need Analysis: Results </vt:lpstr>
      <vt:lpstr>WP1 – Need Analysis: Results </vt:lpstr>
      <vt:lpstr>WP1 – Need Analysis: Results </vt:lpstr>
      <vt:lpstr>WP1 – Need Analysis: Results </vt:lpstr>
      <vt:lpstr>WP1 – Need Analysis: Results </vt:lpstr>
      <vt:lpstr>WP1 – Need Analysis: Results </vt:lpstr>
      <vt:lpstr>WP1 – Need Analysis: Results </vt:lpstr>
      <vt:lpstr>TinWise: Summary</vt:lpstr>
      <vt:lpstr>TinWise: Summary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Tabea Schiele</dc:creator>
  <cp:lastModifiedBy>Tabea Schiele</cp:lastModifiedBy>
  <cp:revision>5</cp:revision>
  <dcterms:created xsi:type="dcterms:W3CDTF">2026-02-20T15:52:05Z</dcterms:created>
  <dcterms:modified xsi:type="dcterms:W3CDTF">2026-03-05T16:52:48Z</dcterms:modified>
</cp:coreProperties>
</file>